
<file path=[Content_Types].xml><?xml version="1.0" encoding="utf-8"?>
<Types xmlns="http://schemas.openxmlformats.org/package/2006/content-types">
  <Default Extension="png" ContentType="image/png"/>
  <Default Extension="jpeg" ContentType="image/jpeg"/>
  <Default Extension="emf" ContentType="image/x-emf"/>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33"/>
  </p:notesMasterIdLst>
  <p:sldIdLst>
    <p:sldId id="256" r:id="rId2"/>
    <p:sldId id="288" r:id="rId3"/>
    <p:sldId id="287" r:id="rId4"/>
    <p:sldId id="299" r:id="rId5"/>
    <p:sldId id="289" r:id="rId6"/>
    <p:sldId id="292" r:id="rId7"/>
    <p:sldId id="294" r:id="rId8"/>
    <p:sldId id="295" r:id="rId9"/>
    <p:sldId id="300" r:id="rId10"/>
    <p:sldId id="297" r:id="rId11"/>
    <p:sldId id="298" r:id="rId12"/>
    <p:sldId id="290" r:id="rId13"/>
    <p:sldId id="296" r:id="rId14"/>
    <p:sldId id="291" r:id="rId15"/>
    <p:sldId id="262" r:id="rId16"/>
    <p:sldId id="293" r:id="rId17"/>
    <p:sldId id="259" r:id="rId18"/>
    <p:sldId id="258" r:id="rId19"/>
    <p:sldId id="263" r:id="rId20"/>
    <p:sldId id="275" r:id="rId21"/>
    <p:sldId id="264" r:id="rId22"/>
    <p:sldId id="265" r:id="rId23"/>
    <p:sldId id="277" r:id="rId24"/>
    <p:sldId id="278" r:id="rId25"/>
    <p:sldId id="279" r:id="rId26"/>
    <p:sldId id="280" r:id="rId27"/>
    <p:sldId id="281" r:id="rId28"/>
    <p:sldId id="282" r:id="rId29"/>
    <p:sldId id="286" r:id="rId30"/>
    <p:sldId id="283" r:id="rId31"/>
    <p:sldId id="284" r:id="rId32"/>
  </p:sldIdLst>
  <p:sldSz cx="9144000" cy="6858000" type="screen4x3"/>
  <p:notesSz cx="7010400" cy="92360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EB344D84-9AFB-497E-A393-DC336BA19D2E}" styleName="Medium Style 3 - Accent 3">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3"/>
          </a:solidFill>
        </a:fill>
      </a:tcStyle>
    </a:lastCol>
    <a:firstCol>
      <a:tcTxStyle b="on">
        <a:fontRef idx="minor">
          <a:scrgbClr r="0" g="0" b="0"/>
        </a:fontRef>
        <a:schemeClr val="lt1"/>
      </a:tcTxStyle>
      <a:tcStyle>
        <a:tcBdr/>
        <a:fill>
          <a:solidFill>
            <a:schemeClr val="accent3"/>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3"/>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85257" autoAdjust="0"/>
  </p:normalViewPr>
  <p:slideViewPr>
    <p:cSldViewPr>
      <p:cViewPr varScale="1">
        <p:scale>
          <a:sx n="64" d="100"/>
          <a:sy n="64" d="100"/>
        </p:scale>
        <p:origin x="-1710" y="-108"/>
      </p:cViewPr>
      <p:guideLst>
        <p:guide orient="horz" pos="216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viewProps" Target="viewProps.xml"/></Relationships>
</file>

<file path=ppt/media/image1.png>
</file>

<file path=ppt/media/image10.png>
</file>

<file path=ppt/media/image11.png>
</file>

<file path=ppt/media/image12.jpeg>
</file>

<file path=ppt/media/image13.png>
</file>

<file path=ppt/media/image14.png>
</file>

<file path=ppt/media/image15.png>
</file>

<file path=ppt/media/image16.jpeg>
</file>

<file path=ppt/media/image17.jpeg>
</file>

<file path=ppt/media/image18.png>
</file>

<file path=ppt/media/image19.png>
</file>

<file path=ppt/media/image2.png>
</file>

<file path=ppt/media/image20.png>
</file>

<file path=ppt/media/image21.png>
</file>

<file path=ppt/media/image23.jpeg>
</file>

<file path=ppt/media/image24.png>
</file>

<file path=ppt/media/image25.png>
</file>

<file path=ppt/media/image26.png>
</file>

<file path=ppt/media/image27.png>
</file>

<file path=ppt/media/image28.png>
</file>

<file path=ppt/media/image29.png>
</file>

<file path=ppt/media/image3.jpeg>
</file>

<file path=ppt/media/image30.png>
</file>

<file path=ppt/media/image31.png>
</file>

<file path=ppt/media/image4.png>
</file>

<file path=ppt/media/image5.png>
</file>

<file path=ppt/media/image6.png>
</file>

<file path=ppt/media/image7.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38475" cy="461963"/>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970338" y="0"/>
            <a:ext cx="3038475" cy="461963"/>
          </a:xfrm>
          <a:prstGeom prst="rect">
            <a:avLst/>
          </a:prstGeom>
        </p:spPr>
        <p:txBody>
          <a:bodyPr vert="horz" lIns="91440" tIns="45720" rIns="91440" bIns="45720" rtlCol="0"/>
          <a:lstStyle>
            <a:lvl1pPr algn="r">
              <a:defRPr sz="1200"/>
            </a:lvl1pPr>
          </a:lstStyle>
          <a:p>
            <a:fld id="{2A442CEF-E289-44A1-B352-DC94673B329F}" type="datetimeFigureOut">
              <a:rPr lang="en-US" smtClean="0"/>
              <a:t>2/7/2018</a:t>
            </a:fld>
            <a:endParaRPr lang="en-US"/>
          </a:p>
        </p:txBody>
      </p:sp>
      <p:sp>
        <p:nvSpPr>
          <p:cNvPr id="4" name="Slide Image Placeholder 3"/>
          <p:cNvSpPr>
            <a:spLocks noGrp="1" noRot="1" noChangeAspect="1"/>
          </p:cNvSpPr>
          <p:nvPr>
            <p:ph type="sldImg" idx="2"/>
          </p:nvPr>
        </p:nvSpPr>
        <p:spPr>
          <a:xfrm>
            <a:off x="1195388" y="692150"/>
            <a:ext cx="4619625" cy="3463925"/>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701675" y="4387850"/>
            <a:ext cx="5607050" cy="4156075"/>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772525"/>
            <a:ext cx="3038475" cy="461963"/>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970338" y="8772525"/>
            <a:ext cx="3038475" cy="461963"/>
          </a:xfrm>
          <a:prstGeom prst="rect">
            <a:avLst/>
          </a:prstGeom>
        </p:spPr>
        <p:txBody>
          <a:bodyPr vert="horz" lIns="91440" tIns="45720" rIns="91440" bIns="45720" rtlCol="0" anchor="b"/>
          <a:lstStyle>
            <a:lvl1pPr algn="r">
              <a:defRPr sz="1200"/>
            </a:lvl1pPr>
          </a:lstStyle>
          <a:p>
            <a:fld id="{2914E99A-3148-4A5F-AFF8-CE3C35604BE7}" type="slidenum">
              <a:rPr lang="en-US" smtClean="0"/>
              <a:t>‹#›</a:t>
            </a:fld>
            <a:endParaRPr lang="en-US"/>
          </a:p>
        </p:txBody>
      </p:sp>
    </p:spTree>
    <p:extLst>
      <p:ext uri="{BB962C8B-B14F-4D97-AF65-F5344CB8AC3E}">
        <p14:creationId xmlns:p14="http://schemas.microsoft.com/office/powerpoint/2010/main" val="182964462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8" Type="http://schemas.openxmlformats.org/officeDocument/2006/relationships/hyperlink" Target="https://www.ncbi.nlm.nih.gov/pmc/articles/PMC4393358/figure/fig04/" TargetMode="External"/><Relationship Id="rId3" Type="http://schemas.openxmlformats.org/officeDocument/2006/relationships/hyperlink" Target="https://www.ncbi.nlm.nih.gov/pmc/articles/PMC4393358/" TargetMode="External"/><Relationship Id="rId7" Type="http://schemas.openxmlformats.org/officeDocument/2006/relationships/hyperlink" Target="https://www.ncbi.nlm.nih.gov/pmc/articles/PMC4393358/figure/fig02/" TargetMode="External"/><Relationship Id="rId2" Type="http://schemas.openxmlformats.org/officeDocument/2006/relationships/slide" Target="../slides/slide8.xml"/><Relationship Id="rId1" Type="http://schemas.openxmlformats.org/officeDocument/2006/relationships/notesMaster" Target="../notesMasters/notesMaster1.xml"/><Relationship Id="rId6" Type="http://schemas.openxmlformats.org/officeDocument/2006/relationships/hyperlink" Target="https://api.copyright.com/rlnk-resolver/1.0/url?contentId=10.1002/wdev.176&amp;contentType=DOI&amp;source=PMC&amp;publisherCode=wiley" TargetMode="External"/><Relationship Id="rId5" Type="http://schemas.openxmlformats.org/officeDocument/2006/relationships/hyperlink" Target="https://www.ncbi.nlm.nih.gov/pmc/articles/PMC4393358/figure/fig03/" TargetMode="External"/><Relationship Id="rId4" Type="http://schemas.openxmlformats.org/officeDocument/2006/relationships/hyperlink" Target="https://dx.doi.org/10.1002/wdev.176" TargetMode="External"/><Relationship Id="rId9" Type="http://schemas.openxmlformats.org/officeDocument/2006/relationships/hyperlink" Target="https://www.ncbi.nlm.nih.gov/protein/NP_075598" TargetMode="External"/></Relationships>
</file>

<file path=ppt/notesSlides/_rels/notesSlide2.xml.rels><?xml version="1.0" encoding="UTF-8" standalone="yes"?>
<Relationships xmlns="http://schemas.openxmlformats.org/package/2006/relationships"><Relationship Id="rId8" Type="http://schemas.openxmlformats.org/officeDocument/2006/relationships/hyperlink" Target="https://www.ncbi.nlm.nih.gov/pmc/articles/PMC4393358/#b246" TargetMode="External"/><Relationship Id="rId3" Type="http://schemas.openxmlformats.org/officeDocument/2006/relationships/hyperlink" Target="https://www.ncbi.nlm.nih.gov/pmc/articles/PMC4393358/#b140" TargetMode="External"/><Relationship Id="rId7" Type="http://schemas.openxmlformats.org/officeDocument/2006/relationships/hyperlink" Target="https://www.ncbi.nlm.nih.gov/pmc/articles/PMC4393358/#b238" TargetMode="External"/><Relationship Id="rId2" Type="http://schemas.openxmlformats.org/officeDocument/2006/relationships/slide" Target="../slides/slide13.xml"/><Relationship Id="rId1" Type="http://schemas.openxmlformats.org/officeDocument/2006/relationships/notesMaster" Target="../notesMasters/notesMaster1.xml"/><Relationship Id="rId6" Type="http://schemas.openxmlformats.org/officeDocument/2006/relationships/hyperlink" Target="https://www.ncbi.nlm.nih.gov/pmc/articles/PMC4393358/#b237" TargetMode="External"/><Relationship Id="rId5" Type="http://schemas.openxmlformats.org/officeDocument/2006/relationships/hyperlink" Target="https://www.ncbi.nlm.nih.gov/pmc/articles/PMC4393358/#b162" TargetMode="External"/><Relationship Id="rId4" Type="http://schemas.openxmlformats.org/officeDocument/2006/relationships/hyperlink" Target="https://www.ncbi.nlm.nih.gov/pmc/articles/PMC4393358/#b141" TargetMode="External"/><Relationship Id="rId9" Type="http://schemas.openxmlformats.org/officeDocument/2006/relationships/hyperlink" Target="https://www.ncbi.nlm.nih.gov/pmc/articles/PMC4393358/#b254" TargetMode="Externa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cap="small" dirty="0" smtClean="0">
                <a:solidFill>
                  <a:schemeClr val="tx1"/>
                </a:solidFill>
                <a:effectLst/>
                <a:latin typeface="+mn-lt"/>
                <a:ea typeface="+mn-ea"/>
                <a:cs typeface="+mn-cs"/>
              </a:rPr>
              <a:t>Wiley Interdisciplinary Reviews. Developmental Biology</a:t>
            </a:r>
          </a:p>
          <a:p>
            <a:r>
              <a:rPr lang="en-US" sz="1200" b="1" i="0" kern="1200" dirty="0" smtClean="0">
                <a:solidFill>
                  <a:schemeClr val="tx1"/>
                </a:solidFill>
                <a:effectLst/>
                <a:latin typeface="+mn-lt"/>
                <a:ea typeface="+mn-ea"/>
                <a:cs typeface="+mn-cs"/>
              </a:rPr>
              <a:t>PMC full </a:t>
            </a:r>
            <a:r>
              <a:rPr lang="en-US" sz="1200" b="1" i="0" kern="1200" dirty="0" err="1" smtClean="0">
                <a:solidFill>
                  <a:schemeClr val="tx1"/>
                </a:solidFill>
                <a:effectLst/>
                <a:latin typeface="+mn-lt"/>
                <a:ea typeface="+mn-ea"/>
                <a:cs typeface="+mn-cs"/>
              </a:rPr>
              <a:t>text:</a:t>
            </a:r>
            <a:r>
              <a:rPr lang="en-US" sz="1200" b="0" i="0" kern="1200" dirty="0" err="1" smtClean="0">
                <a:solidFill>
                  <a:schemeClr val="tx1"/>
                </a:solidFill>
                <a:effectLst/>
                <a:latin typeface="+mn-lt"/>
                <a:ea typeface="+mn-ea"/>
                <a:cs typeface="+mn-cs"/>
                <a:hlinkClick r:id="rId3"/>
              </a:rPr>
              <a:t>Wiley</a:t>
            </a:r>
            <a:r>
              <a:rPr lang="en-US" sz="1200" b="0" i="0" kern="1200" dirty="0" smtClean="0">
                <a:solidFill>
                  <a:schemeClr val="tx1"/>
                </a:solidFill>
                <a:effectLst/>
                <a:latin typeface="+mn-lt"/>
                <a:ea typeface="+mn-ea"/>
                <a:cs typeface="+mn-cs"/>
                <a:hlinkClick r:id="rId3"/>
              </a:rPr>
              <a:t> </a:t>
            </a:r>
            <a:r>
              <a:rPr lang="en-US" sz="1200" b="0" i="0" kern="1200" dirty="0" err="1" smtClean="0">
                <a:solidFill>
                  <a:schemeClr val="tx1"/>
                </a:solidFill>
                <a:effectLst/>
                <a:latin typeface="+mn-lt"/>
                <a:ea typeface="+mn-ea"/>
                <a:cs typeface="+mn-cs"/>
                <a:hlinkClick r:id="rId3"/>
              </a:rPr>
              <a:t>Interdiscip</a:t>
            </a:r>
            <a:r>
              <a:rPr lang="en-US" sz="1200" b="0" i="0" kern="1200" dirty="0" smtClean="0">
                <a:solidFill>
                  <a:schemeClr val="tx1"/>
                </a:solidFill>
                <a:effectLst/>
                <a:latin typeface="+mn-lt"/>
                <a:ea typeface="+mn-ea"/>
                <a:cs typeface="+mn-cs"/>
                <a:hlinkClick r:id="rId3"/>
              </a:rPr>
              <a:t> Rev Dev Biol. 2015 May; 4(3): 215–266.</a:t>
            </a:r>
            <a:endParaRPr lang="en-US" sz="1200" b="0" i="0" kern="1200" dirty="0" smtClean="0">
              <a:solidFill>
                <a:schemeClr val="tx1"/>
              </a:solidFill>
              <a:effectLst/>
              <a:latin typeface="+mn-lt"/>
              <a:ea typeface="+mn-ea"/>
              <a:cs typeface="+mn-cs"/>
            </a:endParaRPr>
          </a:p>
          <a:p>
            <a:r>
              <a:rPr lang="en-US" sz="1200" b="0" i="0" kern="1200" dirty="0" smtClean="0">
                <a:solidFill>
                  <a:schemeClr val="tx1"/>
                </a:solidFill>
                <a:effectLst/>
                <a:latin typeface="+mn-lt"/>
                <a:ea typeface="+mn-ea"/>
                <a:cs typeface="+mn-cs"/>
              </a:rPr>
              <a:t>Published online 2015 Mar 13. </a:t>
            </a:r>
            <a:r>
              <a:rPr lang="en-US" sz="1200" b="0" i="0" kern="1200" dirty="0" err="1" smtClean="0">
                <a:solidFill>
                  <a:schemeClr val="tx1"/>
                </a:solidFill>
                <a:effectLst/>
                <a:latin typeface="+mn-lt"/>
                <a:ea typeface="+mn-ea"/>
                <a:cs typeface="+mn-cs"/>
              </a:rPr>
              <a:t>doi</a:t>
            </a:r>
            <a:r>
              <a:rPr lang="en-US" sz="1200" b="0" i="0" kern="1200" dirty="0" smtClean="0">
                <a:solidFill>
                  <a:schemeClr val="tx1"/>
                </a:solidFill>
                <a:effectLst/>
                <a:latin typeface="+mn-lt"/>
                <a:ea typeface="+mn-ea"/>
                <a:cs typeface="+mn-cs"/>
              </a:rPr>
              <a:t>:  </a:t>
            </a:r>
            <a:r>
              <a:rPr lang="en-US" sz="1200" b="0" i="0" kern="1200" dirty="0" smtClean="0">
                <a:solidFill>
                  <a:schemeClr val="tx1"/>
                </a:solidFill>
                <a:effectLst/>
                <a:latin typeface="+mn-lt"/>
                <a:ea typeface="+mn-ea"/>
                <a:cs typeface="+mn-cs"/>
                <a:hlinkClick r:id="rId4"/>
              </a:rPr>
              <a:t>10.1002/wdev.176</a:t>
            </a:r>
            <a:endParaRPr lang="en-US" sz="1200" b="0" i="0" kern="1200" dirty="0" smtClean="0">
              <a:solidFill>
                <a:schemeClr val="tx1"/>
              </a:solidFill>
              <a:effectLst/>
              <a:latin typeface="+mn-lt"/>
              <a:ea typeface="+mn-ea"/>
              <a:cs typeface="+mn-cs"/>
            </a:endParaRPr>
          </a:p>
          <a:p>
            <a:r>
              <a:rPr lang="en-US" sz="1200" b="0" i="0" kern="1200" dirty="0" smtClean="0">
                <a:solidFill>
                  <a:schemeClr val="tx1"/>
                </a:solidFill>
                <a:effectLst/>
                <a:latin typeface="+mn-lt"/>
                <a:ea typeface="+mn-ea"/>
                <a:cs typeface="+mn-cs"/>
                <a:hlinkClick r:id="rId5"/>
              </a:rPr>
              <a:t>Copyright/License ►</a:t>
            </a:r>
            <a:r>
              <a:rPr lang="en-US" sz="1200" b="0" i="0" kern="1200" dirty="0" smtClean="0">
                <a:solidFill>
                  <a:schemeClr val="tx1"/>
                </a:solidFill>
                <a:effectLst/>
                <a:latin typeface="+mn-lt"/>
                <a:ea typeface="+mn-ea"/>
                <a:cs typeface="+mn-cs"/>
                <a:hlinkClick r:id="rId6"/>
              </a:rPr>
              <a:t>Request permission to reuse</a:t>
            </a:r>
            <a:endParaRPr lang="en-US" sz="1200" b="0" i="0" kern="1200" dirty="0" smtClean="0">
              <a:solidFill>
                <a:schemeClr val="tx1"/>
              </a:solidFill>
              <a:effectLst/>
              <a:latin typeface="+mn-lt"/>
              <a:ea typeface="+mn-ea"/>
              <a:cs typeface="+mn-cs"/>
            </a:endParaRPr>
          </a:p>
          <a:p>
            <a:r>
              <a:rPr lang="en-US" sz="1200" b="0" i="0" u="none" strike="noStrike" kern="1200" dirty="0" smtClean="0">
                <a:solidFill>
                  <a:schemeClr val="tx1"/>
                </a:solidFill>
                <a:effectLst/>
                <a:latin typeface="+mn-lt"/>
                <a:ea typeface="+mn-ea"/>
                <a:cs typeface="+mn-cs"/>
                <a:hlinkClick r:id="rId7"/>
              </a:rPr>
              <a:t>&lt;&lt; </a:t>
            </a:r>
            <a:r>
              <a:rPr lang="en-US" sz="1200" b="0" i="0" u="none" strike="noStrike" kern="1200" dirty="0" err="1" smtClean="0">
                <a:solidFill>
                  <a:schemeClr val="tx1"/>
                </a:solidFill>
                <a:effectLst/>
                <a:latin typeface="+mn-lt"/>
                <a:ea typeface="+mn-ea"/>
                <a:cs typeface="+mn-cs"/>
                <a:hlinkClick r:id="rId7"/>
              </a:rPr>
              <a:t>Prev</a:t>
            </a:r>
            <a:r>
              <a:rPr lang="en-US" sz="1200" b="0" i="0" kern="1200" dirty="0" err="1" smtClean="0">
                <a:solidFill>
                  <a:schemeClr val="tx1"/>
                </a:solidFill>
                <a:effectLst/>
                <a:latin typeface="+mn-lt"/>
                <a:ea typeface="+mn-ea"/>
                <a:cs typeface="+mn-cs"/>
              </a:rPr>
              <a:t>Figure</a:t>
            </a:r>
            <a:r>
              <a:rPr lang="en-US" sz="1200" b="0" i="0" kern="1200" dirty="0" smtClean="0">
                <a:solidFill>
                  <a:schemeClr val="tx1"/>
                </a:solidFill>
                <a:effectLst/>
                <a:latin typeface="+mn-lt"/>
                <a:ea typeface="+mn-ea"/>
                <a:cs typeface="+mn-cs"/>
              </a:rPr>
              <a:t> 3</a:t>
            </a:r>
            <a:r>
              <a:rPr lang="en-US" sz="1200" b="0" i="0" u="none" strike="noStrike" kern="1200" dirty="0" smtClean="0">
                <a:solidFill>
                  <a:schemeClr val="tx1"/>
                </a:solidFill>
                <a:effectLst/>
                <a:latin typeface="+mn-lt"/>
                <a:ea typeface="+mn-ea"/>
                <a:cs typeface="+mn-cs"/>
                <a:hlinkClick r:id="rId8"/>
              </a:rPr>
              <a:t>Next &gt;&gt;</a:t>
            </a:r>
            <a:endParaRPr lang="en-US" sz="1200" b="0" i="0" kern="1200" dirty="0" smtClean="0">
              <a:solidFill>
                <a:schemeClr val="tx1"/>
              </a:solidFill>
              <a:effectLst/>
              <a:latin typeface="+mn-lt"/>
              <a:ea typeface="+mn-ea"/>
              <a:cs typeface="+mn-cs"/>
            </a:endParaRPr>
          </a:p>
          <a:p>
            <a:r>
              <a:rPr lang="en-US" sz="1200" b="1" i="0" kern="1200" dirty="0" smtClean="0">
                <a:solidFill>
                  <a:schemeClr val="tx1"/>
                </a:solidFill>
                <a:effectLst/>
                <a:latin typeface="+mn-lt"/>
                <a:ea typeface="+mn-ea"/>
                <a:cs typeface="+mn-cs"/>
              </a:rPr>
              <a:t>Figure 3</a:t>
            </a:r>
          </a:p>
          <a:p>
            <a:r>
              <a:rPr lang="en-US" sz="1200" b="0" i="0" kern="1200" dirty="0" smtClean="0">
                <a:solidFill>
                  <a:schemeClr val="tx1"/>
                </a:solidFill>
                <a:effectLst/>
                <a:latin typeface="+mn-lt"/>
                <a:ea typeface="+mn-ea"/>
                <a:cs typeface="+mn-cs"/>
              </a:rPr>
              <a:t>FGF signaling pathways. (a) Binding of canonical FGFs to FGFR with HS (or HSPG) as a cofactor induces the formation of ternary FGF-FGFR-HS complex, which activates the FGFR intracellular tyrosine kinase domain by phosphorylation of specific tyrosine residues. The activated receptor is coupled to intracellular signaling pathways including the RAS-MAPK, PI3K-AKT, </a:t>
            </a:r>
            <a:r>
              <a:rPr lang="en-US" sz="1200" b="0" i="0" kern="1200" dirty="0" err="1" smtClean="0">
                <a:solidFill>
                  <a:schemeClr val="tx1"/>
                </a:solidFill>
                <a:effectLst/>
                <a:latin typeface="+mn-lt"/>
                <a:ea typeface="+mn-ea"/>
                <a:cs typeface="+mn-cs"/>
              </a:rPr>
              <a:t>PLCγ</a:t>
            </a:r>
            <a:r>
              <a:rPr lang="en-US" sz="1200" b="0" i="0" kern="1200" dirty="0" smtClean="0">
                <a:solidFill>
                  <a:schemeClr val="tx1"/>
                </a:solidFill>
                <a:effectLst/>
                <a:latin typeface="+mn-lt"/>
                <a:ea typeface="+mn-ea"/>
                <a:cs typeface="+mn-cs"/>
              </a:rPr>
              <a:t>, and STAT pathways. The RAS-MAPK pathway: The major FGFR kinase substrate, FRS2α, which is constitutively associated with the </a:t>
            </a:r>
            <a:r>
              <a:rPr lang="en-US" sz="1200" b="0" i="0" kern="1200" dirty="0" err="1" smtClean="0">
                <a:solidFill>
                  <a:schemeClr val="tx1"/>
                </a:solidFill>
                <a:effectLst/>
                <a:latin typeface="+mn-lt"/>
                <a:ea typeface="+mn-ea"/>
                <a:cs typeface="+mn-cs"/>
              </a:rPr>
              <a:t>juxtamembrane</a:t>
            </a:r>
            <a:r>
              <a:rPr lang="en-US" sz="1200" b="0" i="0" kern="1200" dirty="0" smtClean="0">
                <a:solidFill>
                  <a:schemeClr val="tx1"/>
                </a:solidFill>
                <a:effectLst/>
                <a:latin typeface="+mn-lt"/>
                <a:ea typeface="+mn-ea"/>
                <a:cs typeface="+mn-cs"/>
              </a:rPr>
              <a:t> region of FGFR (peptide: MAVHKLAKSIPLRRQVTVSADS), interacts with CRKL bound to pY463 and is phosphorylated by the activated FGFR kinase. Phosphorylated FRS2α recruits the adaptor protein GRB2, which then recruits the guanine nucleotide exchange factor SOS. The recruited SOS activates the RAS </a:t>
            </a:r>
            <a:r>
              <a:rPr lang="en-US" sz="1200" b="0" i="0" kern="1200" dirty="0" err="1" smtClean="0">
                <a:solidFill>
                  <a:schemeClr val="tx1"/>
                </a:solidFill>
                <a:effectLst/>
                <a:latin typeface="+mn-lt"/>
                <a:ea typeface="+mn-ea"/>
                <a:cs typeface="+mn-cs"/>
              </a:rPr>
              <a:t>GTPase</a:t>
            </a:r>
            <a:r>
              <a:rPr lang="en-US" sz="1200" b="0" i="0" kern="1200" dirty="0" smtClean="0">
                <a:solidFill>
                  <a:schemeClr val="tx1"/>
                </a:solidFill>
                <a:effectLst/>
                <a:latin typeface="+mn-lt"/>
                <a:ea typeface="+mn-ea"/>
                <a:cs typeface="+mn-cs"/>
              </a:rPr>
              <a:t>, which then activates the MAPK pathway. MAPK activates members of the </a:t>
            </a:r>
            <a:r>
              <a:rPr lang="en-US" sz="1200" b="0" i="0" kern="1200" dirty="0" err="1" smtClean="0">
                <a:solidFill>
                  <a:schemeClr val="tx1"/>
                </a:solidFill>
                <a:effectLst/>
                <a:latin typeface="+mn-lt"/>
                <a:ea typeface="+mn-ea"/>
                <a:cs typeface="+mn-cs"/>
              </a:rPr>
              <a:t>Ets</a:t>
            </a:r>
            <a:r>
              <a:rPr lang="en-US" sz="1200" b="0" i="0" kern="1200" dirty="0" smtClean="0">
                <a:solidFill>
                  <a:schemeClr val="tx1"/>
                </a:solidFill>
                <a:effectLst/>
                <a:latin typeface="+mn-lt"/>
                <a:ea typeface="+mn-ea"/>
                <a:cs typeface="+mn-cs"/>
              </a:rPr>
              <a:t> transcription factor family such as Etv4 (Pea3) and Etv5 (</a:t>
            </a:r>
            <a:r>
              <a:rPr lang="en-US" sz="1200" b="0" i="0" kern="1200" dirty="0" err="1" smtClean="0">
                <a:solidFill>
                  <a:schemeClr val="tx1"/>
                </a:solidFill>
                <a:effectLst/>
                <a:latin typeface="+mn-lt"/>
                <a:ea typeface="+mn-ea"/>
                <a:cs typeface="+mn-cs"/>
              </a:rPr>
              <a:t>Erm</a:t>
            </a:r>
            <a:r>
              <a:rPr lang="en-US" sz="1200" b="0" i="0" kern="1200" dirty="0" smtClean="0">
                <a:solidFill>
                  <a:schemeClr val="tx1"/>
                </a:solidFill>
                <a:effectLst/>
                <a:latin typeface="+mn-lt"/>
                <a:ea typeface="+mn-ea"/>
                <a:cs typeface="+mn-cs"/>
              </a:rPr>
              <a:t>) and negative regulators of the FGF signaling pathways such as SHP2, CBL, SPRY, SEF, and DUSP6. The PI3-AKT pathway: The recruited GRB2 also recruits the adaptor protein GAB1, which then activates the enzyme PI3K, which then phosphorylates the enzyme AKT. AKT has multiple activities including activation of the </a:t>
            </a:r>
            <a:r>
              <a:rPr lang="en-US" sz="1200" b="0" i="0" kern="1200" dirty="0" err="1" smtClean="0">
                <a:solidFill>
                  <a:schemeClr val="tx1"/>
                </a:solidFill>
                <a:effectLst/>
                <a:latin typeface="+mn-lt"/>
                <a:ea typeface="+mn-ea"/>
                <a:cs typeface="+mn-cs"/>
              </a:rPr>
              <a:t>mTOR</a:t>
            </a:r>
            <a:r>
              <a:rPr lang="en-US" sz="1200" b="0" i="0" kern="1200" dirty="0" smtClean="0">
                <a:solidFill>
                  <a:schemeClr val="tx1"/>
                </a:solidFill>
                <a:effectLst/>
                <a:latin typeface="+mn-lt"/>
                <a:ea typeface="+mn-ea"/>
                <a:cs typeface="+mn-cs"/>
              </a:rPr>
              <a:t> complex 1 through inhibition of TSC2 and phosphorylation of the FOXO1 transcription factor causing it to exit the nucleus. The </a:t>
            </a:r>
            <a:r>
              <a:rPr lang="en-US" sz="1200" b="0" i="0" kern="1200" dirty="0" err="1" smtClean="0">
                <a:solidFill>
                  <a:schemeClr val="tx1"/>
                </a:solidFill>
                <a:effectLst/>
                <a:latin typeface="+mn-lt"/>
                <a:ea typeface="+mn-ea"/>
                <a:cs typeface="+mn-cs"/>
              </a:rPr>
              <a:t>PLCγ</a:t>
            </a:r>
            <a:r>
              <a:rPr lang="en-US" sz="1200" b="0" i="0" kern="1200" dirty="0" smtClean="0">
                <a:solidFill>
                  <a:schemeClr val="tx1"/>
                </a:solidFill>
                <a:effectLst/>
                <a:latin typeface="+mn-lt"/>
                <a:ea typeface="+mn-ea"/>
                <a:cs typeface="+mn-cs"/>
              </a:rPr>
              <a:t> pathway: Activated FGFR kinase recruits and activates the enzyme </a:t>
            </a:r>
            <a:r>
              <a:rPr lang="en-US" sz="1200" b="0" i="0" kern="1200" dirty="0" err="1" smtClean="0">
                <a:solidFill>
                  <a:schemeClr val="tx1"/>
                </a:solidFill>
                <a:effectLst/>
                <a:latin typeface="+mn-lt"/>
                <a:ea typeface="+mn-ea"/>
                <a:cs typeface="+mn-cs"/>
              </a:rPr>
              <a:t>PLCγ</a:t>
            </a:r>
            <a:r>
              <a:rPr lang="en-US" sz="1200" b="0" i="0" kern="1200" dirty="0" smtClean="0">
                <a:solidFill>
                  <a:schemeClr val="tx1"/>
                </a:solidFill>
                <a:effectLst/>
                <a:latin typeface="+mn-lt"/>
                <a:ea typeface="+mn-ea"/>
                <a:cs typeface="+mn-cs"/>
              </a:rPr>
              <a:t>, which produces IP</a:t>
            </a:r>
            <a:r>
              <a:rPr lang="en-US" sz="1200" b="0" i="0" kern="1200" baseline="-25000" dirty="0" smtClean="0">
                <a:solidFill>
                  <a:schemeClr val="tx1"/>
                </a:solidFill>
                <a:effectLst/>
                <a:latin typeface="+mn-lt"/>
                <a:ea typeface="+mn-ea"/>
                <a:cs typeface="+mn-cs"/>
              </a:rPr>
              <a:t>3</a:t>
            </a:r>
            <a:r>
              <a:rPr lang="en-US" sz="1200" b="0" i="0" kern="1200" dirty="0" smtClean="0">
                <a:solidFill>
                  <a:schemeClr val="tx1"/>
                </a:solidFill>
                <a:effectLst/>
                <a:latin typeface="+mn-lt"/>
                <a:ea typeface="+mn-ea"/>
                <a:cs typeface="+mn-cs"/>
              </a:rPr>
              <a:t> and DAG by the hydrolysis of PIP</a:t>
            </a:r>
            <a:r>
              <a:rPr lang="en-US" sz="1200" b="0" i="0" kern="1200" baseline="-25000" dirty="0" smtClean="0">
                <a:solidFill>
                  <a:schemeClr val="tx1"/>
                </a:solidFill>
                <a:effectLst/>
                <a:latin typeface="+mn-lt"/>
                <a:ea typeface="+mn-ea"/>
                <a:cs typeface="+mn-cs"/>
              </a:rPr>
              <a:t>2</a:t>
            </a:r>
            <a:r>
              <a:rPr lang="en-US" sz="1200" b="0" i="0" kern="1200" dirty="0" smtClean="0">
                <a:solidFill>
                  <a:schemeClr val="tx1"/>
                </a:solidFill>
                <a:effectLst/>
                <a:latin typeface="+mn-lt"/>
                <a:ea typeface="+mn-ea"/>
                <a:cs typeface="+mn-cs"/>
              </a:rPr>
              <a:t>. IP</a:t>
            </a:r>
            <a:r>
              <a:rPr lang="en-US" sz="1200" b="0" i="0" kern="1200" baseline="-25000" dirty="0" smtClean="0">
                <a:solidFill>
                  <a:schemeClr val="tx1"/>
                </a:solidFill>
                <a:effectLst/>
                <a:latin typeface="+mn-lt"/>
                <a:ea typeface="+mn-ea"/>
                <a:cs typeface="+mn-cs"/>
              </a:rPr>
              <a:t>3</a:t>
            </a:r>
            <a:r>
              <a:rPr lang="en-US" sz="1200" b="0" i="0" kern="1200" dirty="0" smtClean="0">
                <a:solidFill>
                  <a:schemeClr val="tx1"/>
                </a:solidFill>
                <a:effectLst/>
                <a:latin typeface="+mn-lt"/>
                <a:ea typeface="+mn-ea"/>
                <a:cs typeface="+mn-cs"/>
              </a:rPr>
              <a:t> induces calcium ion release from intracellular stores and the activation of downstream signaling pathways. DAG activates the enzyme PKC and its downstream signaling pathways. GRB14 inhibits activation of </a:t>
            </a:r>
            <a:r>
              <a:rPr lang="en-US" sz="1200" b="0" i="0" kern="1200" dirty="0" err="1" smtClean="0">
                <a:solidFill>
                  <a:schemeClr val="tx1"/>
                </a:solidFill>
                <a:effectLst/>
                <a:latin typeface="+mn-lt"/>
                <a:ea typeface="+mn-ea"/>
                <a:cs typeface="+mn-cs"/>
              </a:rPr>
              <a:t>PLCγ</a:t>
            </a:r>
            <a:r>
              <a:rPr lang="en-US" sz="1200" b="0" i="0" kern="1200" dirty="0" smtClean="0">
                <a:solidFill>
                  <a:schemeClr val="tx1"/>
                </a:solidFill>
                <a:effectLst/>
                <a:latin typeface="+mn-lt"/>
                <a:ea typeface="+mn-ea"/>
                <a:cs typeface="+mn-cs"/>
              </a:rPr>
              <a:t>. The STAT pathway: FGFR kinase also activates STAT1, 3, and 5. STAT3 interacts with phosphorylated tyrosine 677 (</a:t>
            </a:r>
            <a:r>
              <a:rPr lang="en-US" sz="1200" b="0" i="0" kern="1200" dirty="0" err="1" smtClean="0">
                <a:solidFill>
                  <a:schemeClr val="tx1"/>
                </a:solidFill>
                <a:effectLst/>
                <a:latin typeface="+mn-lt"/>
                <a:ea typeface="+mn-ea"/>
                <a:cs typeface="+mn-cs"/>
              </a:rPr>
              <a:t>pYxxQ</a:t>
            </a:r>
            <a:r>
              <a:rPr lang="en-US" sz="1200" b="0" i="0" kern="1200" dirty="0" smtClean="0">
                <a:solidFill>
                  <a:schemeClr val="tx1"/>
                </a:solidFill>
                <a:effectLst/>
                <a:latin typeface="+mn-lt"/>
                <a:ea typeface="+mn-ea"/>
                <a:cs typeface="+mn-cs"/>
              </a:rPr>
              <a:t> motif). These activated signaling pathways mostly regulate gene expression in the nucleus. SPRY interacts with GRB2 to inhibit the RAS-MAPK pathway and to regulate the PI3K-AKT pathway. GRB2 dimers are docked at the c-terminus of FGFR2 where they inhibit SHP2, allowing low-level receptor kinase activity. Molecules shaded red generally function to inhibit FGFR signaling. (b) Dimerization of the FGFR1 kinase domain leads to sequential phosphorylation of tyrosine residues (1P–6P) leading to increasing activity of the FGFR kinase and phosphorylation of tyrosine substrates for CRKL, STAT, GRB14, and </a:t>
            </a:r>
            <a:r>
              <a:rPr lang="en-US" sz="1200" b="0" i="0" kern="1200" dirty="0" err="1" smtClean="0">
                <a:solidFill>
                  <a:schemeClr val="tx1"/>
                </a:solidFill>
                <a:effectLst/>
                <a:latin typeface="+mn-lt"/>
                <a:ea typeface="+mn-ea"/>
                <a:cs typeface="+mn-cs"/>
              </a:rPr>
              <a:t>PLCγ</a:t>
            </a:r>
            <a:r>
              <a:rPr lang="en-US" sz="1200" b="0" i="0" kern="1200" dirty="0" smtClean="0">
                <a:solidFill>
                  <a:schemeClr val="tx1"/>
                </a:solidFill>
                <a:effectLst/>
                <a:latin typeface="+mn-lt"/>
                <a:ea typeface="+mn-ea"/>
                <a:cs typeface="+mn-cs"/>
              </a:rPr>
              <a:t> binding. In the first phase of activation, Y653 (1P), in the activation loop, is phosphorylated, resulting in a 50- to 100-fold increase in kinase activity. In the third phase of activation, Y654 (6P), in the activation loop, is phosphorylated, resulting in an overall 500–1000 fold increase in kinase activity. Y730 is weakly phosphorylated. Phosphorylation of Y677 allows docking of STAT3 and phosphorylation of Y766 allows docking of either GRB14 or </a:t>
            </a:r>
            <a:r>
              <a:rPr lang="en-US" sz="1200" b="0" i="0" kern="1200" dirty="0" err="1" smtClean="0">
                <a:solidFill>
                  <a:schemeClr val="tx1"/>
                </a:solidFill>
                <a:effectLst/>
                <a:latin typeface="+mn-lt"/>
                <a:ea typeface="+mn-ea"/>
                <a:cs typeface="+mn-cs"/>
              </a:rPr>
              <a:t>PLCγ</a:t>
            </a:r>
            <a:r>
              <a:rPr lang="en-US" sz="1200" b="0" i="0" kern="1200" dirty="0" smtClean="0">
                <a:solidFill>
                  <a:schemeClr val="tx1"/>
                </a:solidFill>
                <a:effectLst/>
                <a:latin typeface="+mn-lt"/>
                <a:ea typeface="+mn-ea"/>
                <a:cs typeface="+mn-cs"/>
              </a:rPr>
              <a:t>. Ligand-induced receptor activation phosphorylates GRB2, leading to its dissociation from the receptor. Tyrosine residues correspond to human FGFR1 (accession </a:t>
            </a:r>
            <a:r>
              <a:rPr lang="en-US" sz="1200" b="0" i="0" kern="1200" dirty="0" smtClean="0">
                <a:solidFill>
                  <a:schemeClr val="tx1"/>
                </a:solidFill>
                <a:effectLst/>
                <a:latin typeface="+mn-lt"/>
                <a:ea typeface="+mn-ea"/>
                <a:cs typeface="+mn-cs"/>
                <a:hlinkClick r:id="rId9"/>
              </a:rPr>
              <a:t>NP_075598</a:t>
            </a:r>
            <a:r>
              <a:rPr lang="en-US" sz="1200" b="0" i="0" kern="1200" dirty="0" smtClean="0">
                <a:solidFill>
                  <a:schemeClr val="tx1"/>
                </a:solidFill>
                <a:effectLst/>
                <a:latin typeface="+mn-lt"/>
                <a:ea typeface="+mn-ea"/>
                <a:cs typeface="+mn-cs"/>
              </a:rPr>
              <a:t>). (c) Binding of endocrine FGF to FGFR with Klotho as a cofactor induces the formation of ternary FGF-FGFR-Klotho complex, which leads to activation of the FGFR tyrosine kinase. (d) FGFRL1 is a protein containing three extracellular immunoglobulin-like domains with similarity to FGFRs. FGFRL1 has a single transmembrane domain, and a short intracellular tail with no tyrosine kinase domain. The short cytoplasmic domain contains an SH2 binding motif that interacts with SHP1. FGFRL1 is not simply a decoy receptor, but rather a non-tyrosine kinase signaling molecule.</a:t>
            </a:r>
          </a:p>
          <a:p>
            <a:r>
              <a:rPr lang="en-US" sz="1200" b="1" i="0" kern="1200" dirty="0" smtClean="0">
                <a:solidFill>
                  <a:schemeClr val="tx1"/>
                </a:solidFill>
                <a:effectLst/>
                <a:latin typeface="+mn-lt"/>
                <a:ea typeface="+mn-ea"/>
                <a:cs typeface="+mn-cs"/>
              </a:rPr>
              <a:t>Images in this article</a:t>
            </a:r>
          </a:p>
          <a:p>
            <a:r>
              <a:rPr lang="en-US" sz="1200" b="0" i="0" kern="1200" dirty="0" smtClean="0">
                <a:solidFill>
                  <a:schemeClr val="tx1"/>
                </a:solidFill>
                <a:effectLst/>
                <a:latin typeface="+mn-lt"/>
                <a:ea typeface="+mn-ea"/>
                <a:cs typeface="+mn-cs"/>
              </a:rPr>
              <a:t>Click on the image to see a larger version.</a:t>
            </a:r>
          </a:p>
          <a:p>
            <a:r>
              <a:rPr lang="en-US" sz="1200" b="0" i="0" kern="1200" dirty="0" smtClean="0">
                <a:solidFill>
                  <a:schemeClr val="tx1"/>
                </a:solidFill>
                <a:effectLst/>
                <a:latin typeface="+mn-lt"/>
                <a:ea typeface="+mn-ea"/>
                <a:cs typeface="+mn-cs"/>
              </a:rPr>
              <a:t/>
            </a:r>
            <a:br>
              <a:rPr lang="en-US" sz="1200" b="0" i="0" kern="1200" dirty="0" smtClean="0">
                <a:solidFill>
                  <a:schemeClr val="tx1"/>
                </a:solidFill>
                <a:effectLst/>
                <a:latin typeface="+mn-lt"/>
                <a:ea typeface="+mn-ea"/>
                <a:cs typeface="+mn-cs"/>
              </a:rPr>
            </a:br>
            <a:endParaRPr lang="en-US" dirty="0"/>
          </a:p>
        </p:txBody>
      </p:sp>
      <p:sp>
        <p:nvSpPr>
          <p:cNvPr id="4" name="Slide Number Placeholder 3"/>
          <p:cNvSpPr>
            <a:spLocks noGrp="1"/>
          </p:cNvSpPr>
          <p:nvPr>
            <p:ph type="sldNum" sz="quarter" idx="10"/>
          </p:nvPr>
        </p:nvSpPr>
        <p:spPr/>
        <p:txBody>
          <a:bodyPr/>
          <a:lstStyle/>
          <a:p>
            <a:fld id="{2914E99A-3148-4A5F-AFF8-CE3C35604BE7}" type="slidenum">
              <a:rPr lang="en-US" smtClean="0"/>
              <a:t>8</a:t>
            </a:fld>
            <a:endParaRPr lang="en-US"/>
          </a:p>
        </p:txBody>
      </p:sp>
    </p:spTree>
    <p:extLst>
      <p:ext uri="{BB962C8B-B14F-4D97-AF65-F5344CB8AC3E}">
        <p14:creationId xmlns:p14="http://schemas.microsoft.com/office/powerpoint/2010/main" val="71581728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smtClean="0">
                <a:solidFill>
                  <a:schemeClr val="tx1"/>
                </a:solidFill>
                <a:effectLst/>
                <a:latin typeface="+mn-lt"/>
                <a:ea typeface="+mn-ea"/>
                <a:cs typeface="+mn-cs"/>
              </a:rPr>
              <a:t>Receptor specificity of canonical and endocrine FGFs. The six subfamilies of signaling FGFs use either heparin-like molecules or Klotho molecules as cofactors for receptor binding. Data is derived from receptor activation assays using BaF3 cells, L6 myoblasts, or HEK293 cells transfected with individual splice variants of FGFRs or by direct binding studies.</a:t>
            </a:r>
            <a:r>
              <a:rPr lang="en-US" sz="1200" b="0" i="0" kern="1200" baseline="30000" dirty="0" smtClean="0">
                <a:solidFill>
                  <a:schemeClr val="tx1"/>
                </a:solidFill>
                <a:effectLst/>
                <a:latin typeface="+mn-lt"/>
                <a:ea typeface="+mn-ea"/>
                <a:cs typeface="+mn-cs"/>
                <a:hlinkClick r:id="rId3"/>
              </a:rPr>
              <a:t>140</a:t>
            </a:r>
            <a:r>
              <a:rPr lang="en-US" sz="1200" b="0" i="0" kern="1200" baseline="30000" dirty="0" smtClean="0">
                <a:solidFill>
                  <a:schemeClr val="tx1"/>
                </a:solidFill>
                <a:effectLst/>
                <a:latin typeface="+mn-lt"/>
                <a:ea typeface="+mn-ea"/>
                <a:cs typeface="+mn-cs"/>
              </a:rPr>
              <a:t>,</a:t>
            </a:r>
            <a:r>
              <a:rPr lang="en-US" sz="1200" b="0" i="0" kern="1200" baseline="30000" dirty="0" smtClean="0">
                <a:solidFill>
                  <a:schemeClr val="tx1"/>
                </a:solidFill>
                <a:effectLst/>
                <a:latin typeface="+mn-lt"/>
                <a:ea typeface="+mn-ea"/>
                <a:cs typeface="+mn-cs"/>
                <a:hlinkClick r:id="rId4"/>
              </a:rPr>
              <a:t>141</a:t>
            </a:r>
            <a:r>
              <a:rPr lang="en-US" sz="1200" b="0" i="0" kern="1200" baseline="30000" dirty="0" smtClean="0">
                <a:solidFill>
                  <a:schemeClr val="tx1"/>
                </a:solidFill>
                <a:effectLst/>
                <a:latin typeface="+mn-lt"/>
                <a:ea typeface="+mn-ea"/>
                <a:cs typeface="+mn-cs"/>
              </a:rPr>
              <a:t>,</a:t>
            </a:r>
            <a:r>
              <a:rPr lang="en-US" sz="1200" b="0" i="0" kern="1200" baseline="30000" dirty="0" smtClean="0">
                <a:solidFill>
                  <a:schemeClr val="tx1"/>
                </a:solidFill>
                <a:effectLst/>
                <a:latin typeface="+mn-lt"/>
                <a:ea typeface="+mn-ea"/>
                <a:cs typeface="+mn-cs"/>
                <a:hlinkClick r:id="rId5"/>
              </a:rPr>
              <a:t>162</a:t>
            </a:r>
            <a:r>
              <a:rPr lang="en-US" sz="1200" b="0" i="0" kern="1200" baseline="30000" dirty="0" smtClean="0">
                <a:solidFill>
                  <a:schemeClr val="tx1"/>
                </a:solidFill>
                <a:effectLst/>
                <a:latin typeface="+mn-lt"/>
                <a:ea typeface="+mn-ea"/>
                <a:cs typeface="+mn-cs"/>
              </a:rPr>
              <a:t>,</a:t>
            </a:r>
            <a:r>
              <a:rPr lang="en-US" sz="1200" b="0" i="0" kern="1200" baseline="30000" dirty="0" smtClean="0">
                <a:solidFill>
                  <a:schemeClr val="tx1"/>
                </a:solidFill>
                <a:effectLst/>
                <a:latin typeface="+mn-lt"/>
                <a:ea typeface="+mn-ea"/>
                <a:cs typeface="+mn-cs"/>
                <a:hlinkClick r:id="rId6"/>
              </a:rPr>
              <a:t>237</a:t>
            </a:r>
            <a:r>
              <a:rPr lang="en-US" sz="1200" b="0" i="0" kern="1200" baseline="30000" dirty="0" smtClean="0">
                <a:solidFill>
                  <a:schemeClr val="tx1"/>
                </a:solidFill>
                <a:effectLst/>
                <a:latin typeface="+mn-lt"/>
                <a:ea typeface="+mn-ea"/>
                <a:cs typeface="+mn-cs"/>
              </a:rPr>
              <a:t>,</a:t>
            </a:r>
            <a:r>
              <a:rPr lang="en-US" sz="1200" b="0" i="0" kern="1200" baseline="30000" dirty="0" smtClean="0">
                <a:solidFill>
                  <a:schemeClr val="tx1"/>
                </a:solidFill>
                <a:effectLst/>
                <a:latin typeface="+mn-lt"/>
                <a:ea typeface="+mn-ea"/>
                <a:cs typeface="+mn-cs"/>
                <a:hlinkClick r:id="rId7"/>
              </a:rPr>
              <a:t>238</a:t>
            </a:r>
            <a:r>
              <a:rPr lang="en-US" sz="1200" b="0" i="0" kern="1200" baseline="30000" dirty="0" smtClean="0">
                <a:solidFill>
                  <a:schemeClr val="tx1"/>
                </a:solidFill>
                <a:effectLst/>
                <a:latin typeface="+mn-lt"/>
                <a:ea typeface="+mn-ea"/>
                <a:cs typeface="+mn-cs"/>
              </a:rPr>
              <a:t>,</a:t>
            </a:r>
            <a:r>
              <a:rPr lang="en-US" sz="1200" b="0" i="0" kern="1200" baseline="30000" dirty="0" smtClean="0">
                <a:solidFill>
                  <a:schemeClr val="tx1"/>
                </a:solidFill>
                <a:effectLst/>
                <a:latin typeface="+mn-lt"/>
                <a:ea typeface="+mn-ea"/>
                <a:cs typeface="+mn-cs"/>
                <a:hlinkClick r:id="rId8"/>
              </a:rPr>
              <a:t>246</a:t>
            </a:r>
            <a:r>
              <a:rPr lang="en-US" sz="1200" b="0" i="0" kern="1200" baseline="30000" dirty="0" smtClean="0">
                <a:solidFill>
                  <a:schemeClr val="tx1"/>
                </a:solidFill>
                <a:effectLst/>
                <a:latin typeface="+mn-lt"/>
                <a:ea typeface="+mn-ea"/>
                <a:cs typeface="+mn-cs"/>
              </a:rPr>
              <a:t>–</a:t>
            </a:r>
            <a:r>
              <a:rPr lang="en-US" sz="1200" b="0" i="0" kern="1200" baseline="30000" dirty="0" smtClean="0">
                <a:solidFill>
                  <a:schemeClr val="tx1"/>
                </a:solidFill>
                <a:effectLst/>
                <a:latin typeface="+mn-lt"/>
                <a:ea typeface="+mn-ea"/>
                <a:cs typeface="+mn-cs"/>
                <a:hlinkClick r:id="rId9"/>
              </a:rPr>
              <a:t>254</a:t>
            </a:r>
            <a:r>
              <a:rPr lang="en-US" sz="1200" b="0" i="0" kern="1200" dirty="0" smtClean="0">
                <a:solidFill>
                  <a:schemeClr val="tx1"/>
                </a:solidFill>
                <a:effectLst/>
                <a:latin typeface="+mn-lt"/>
                <a:ea typeface="+mn-ea"/>
                <a:cs typeface="+mn-cs"/>
              </a:rPr>
              <a:t> FGFR4Δ is a two immunoglobulin-like domain form of FGFR4.</a:t>
            </a:r>
          </a:p>
          <a:p>
            <a:r>
              <a:rPr lang="en-US" dirty="0" smtClean="0"/>
              <a:t/>
            </a:r>
            <a:br>
              <a:rPr lang="en-US" dirty="0" smtClean="0"/>
            </a:br>
            <a:endParaRPr lang="en-US" dirty="0"/>
          </a:p>
        </p:txBody>
      </p:sp>
      <p:sp>
        <p:nvSpPr>
          <p:cNvPr id="4" name="Slide Number Placeholder 3"/>
          <p:cNvSpPr>
            <a:spLocks noGrp="1"/>
          </p:cNvSpPr>
          <p:nvPr>
            <p:ph type="sldNum" sz="quarter" idx="10"/>
          </p:nvPr>
        </p:nvSpPr>
        <p:spPr/>
        <p:txBody>
          <a:bodyPr/>
          <a:lstStyle/>
          <a:p>
            <a:fld id="{2914E99A-3148-4A5F-AFF8-CE3C35604BE7}" type="slidenum">
              <a:rPr lang="en-US" smtClean="0"/>
              <a:t>13</a:t>
            </a:fld>
            <a:endParaRPr lang="en-US"/>
          </a:p>
        </p:txBody>
      </p:sp>
    </p:spTree>
    <p:extLst>
      <p:ext uri="{BB962C8B-B14F-4D97-AF65-F5344CB8AC3E}">
        <p14:creationId xmlns:p14="http://schemas.microsoft.com/office/powerpoint/2010/main" val="128197079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gdc-client.exe download -m \\mcrfnas2\bigdata\Genetic\Projects\shg047\LIHC\gdc_manifest.2018-01-11T01_08_53.324183.txt -d \\mcrfnas2\bigdata\Genetic\Projects\shg047\LIHC\</a:t>
            </a:r>
          </a:p>
          <a:p>
            <a:endParaRPr lang="en-US" dirty="0"/>
          </a:p>
        </p:txBody>
      </p:sp>
      <p:sp>
        <p:nvSpPr>
          <p:cNvPr id="4" name="Slide Number Placeholder 3"/>
          <p:cNvSpPr>
            <a:spLocks noGrp="1"/>
          </p:cNvSpPr>
          <p:nvPr>
            <p:ph type="sldNum" sz="quarter" idx="10"/>
          </p:nvPr>
        </p:nvSpPr>
        <p:spPr/>
        <p:txBody>
          <a:bodyPr/>
          <a:lstStyle/>
          <a:p>
            <a:fld id="{2914E99A-3148-4A5F-AFF8-CE3C35604BE7}" type="slidenum">
              <a:rPr lang="en-US" smtClean="0"/>
              <a:t>20</a:t>
            </a:fld>
            <a:endParaRPr lang="en-US"/>
          </a:p>
        </p:txBody>
      </p:sp>
    </p:spTree>
    <p:extLst>
      <p:ext uri="{BB962C8B-B14F-4D97-AF65-F5344CB8AC3E}">
        <p14:creationId xmlns:p14="http://schemas.microsoft.com/office/powerpoint/2010/main" val="175013214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914E99A-3148-4A5F-AFF8-CE3C35604BE7}" type="slidenum">
              <a:rPr lang="en-US" smtClean="0"/>
              <a:t>21</a:t>
            </a:fld>
            <a:endParaRPr lang="en-US"/>
          </a:p>
        </p:txBody>
      </p:sp>
    </p:spTree>
    <p:extLst>
      <p:ext uri="{BB962C8B-B14F-4D97-AF65-F5344CB8AC3E}">
        <p14:creationId xmlns:p14="http://schemas.microsoft.com/office/powerpoint/2010/main" val="373419455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24A7AAC3-B8BC-49D1-A6BC-83DEE38B0467}" type="datetimeFigureOut">
              <a:rPr lang="en-US" smtClean="0"/>
              <a:t>2/7/2018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FBEC975-0025-4120-A2DF-9E6AC92A96B7}" type="slidenum">
              <a:rPr lang="en-US" smtClean="0"/>
              <a:t>‹#›</a:t>
            </a:fld>
            <a:endParaRPr lang="en-US"/>
          </a:p>
        </p:txBody>
      </p:sp>
    </p:spTree>
    <p:extLst>
      <p:ext uri="{BB962C8B-B14F-4D97-AF65-F5344CB8AC3E}">
        <p14:creationId xmlns:p14="http://schemas.microsoft.com/office/powerpoint/2010/main" val="218241437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24A7AAC3-B8BC-49D1-A6BC-83DEE38B0467}" type="datetimeFigureOut">
              <a:rPr lang="en-US" smtClean="0"/>
              <a:t>2/7/2018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FBEC975-0025-4120-A2DF-9E6AC92A96B7}" type="slidenum">
              <a:rPr lang="en-US" smtClean="0"/>
              <a:t>‹#›</a:t>
            </a:fld>
            <a:endParaRPr lang="en-US"/>
          </a:p>
        </p:txBody>
      </p:sp>
    </p:spTree>
    <p:extLst>
      <p:ext uri="{BB962C8B-B14F-4D97-AF65-F5344CB8AC3E}">
        <p14:creationId xmlns:p14="http://schemas.microsoft.com/office/powerpoint/2010/main" val="3906473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24A7AAC3-B8BC-49D1-A6BC-83DEE38B0467}" type="datetimeFigureOut">
              <a:rPr lang="en-US" smtClean="0"/>
              <a:t>2/7/2018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FBEC975-0025-4120-A2DF-9E6AC92A96B7}" type="slidenum">
              <a:rPr lang="en-US" smtClean="0"/>
              <a:t>‹#›</a:t>
            </a:fld>
            <a:endParaRPr lang="en-US"/>
          </a:p>
        </p:txBody>
      </p:sp>
    </p:spTree>
    <p:extLst>
      <p:ext uri="{BB962C8B-B14F-4D97-AF65-F5344CB8AC3E}">
        <p14:creationId xmlns:p14="http://schemas.microsoft.com/office/powerpoint/2010/main" val="128623900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24A7AAC3-B8BC-49D1-A6BC-83DEE38B0467}" type="datetimeFigureOut">
              <a:rPr lang="en-US" smtClean="0"/>
              <a:t>2/7/2018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FBEC975-0025-4120-A2DF-9E6AC92A96B7}" type="slidenum">
              <a:rPr lang="en-US" smtClean="0"/>
              <a:t>‹#›</a:t>
            </a:fld>
            <a:endParaRPr lang="en-US"/>
          </a:p>
        </p:txBody>
      </p:sp>
    </p:spTree>
    <p:extLst>
      <p:ext uri="{BB962C8B-B14F-4D97-AF65-F5344CB8AC3E}">
        <p14:creationId xmlns:p14="http://schemas.microsoft.com/office/powerpoint/2010/main" val="94850335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24A7AAC3-B8BC-49D1-A6BC-83DEE38B0467}" type="datetimeFigureOut">
              <a:rPr lang="en-US" smtClean="0"/>
              <a:t>2/7/2018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FBEC975-0025-4120-A2DF-9E6AC92A96B7}" type="slidenum">
              <a:rPr lang="en-US" smtClean="0"/>
              <a:t>‹#›</a:t>
            </a:fld>
            <a:endParaRPr lang="en-US"/>
          </a:p>
        </p:txBody>
      </p:sp>
    </p:spTree>
    <p:extLst>
      <p:ext uri="{BB962C8B-B14F-4D97-AF65-F5344CB8AC3E}">
        <p14:creationId xmlns:p14="http://schemas.microsoft.com/office/powerpoint/2010/main" val="386129692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24A7AAC3-B8BC-49D1-A6BC-83DEE38B0467}" type="datetimeFigureOut">
              <a:rPr lang="en-US" smtClean="0"/>
              <a:t>2/7/2018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FBEC975-0025-4120-A2DF-9E6AC92A96B7}" type="slidenum">
              <a:rPr lang="en-US" smtClean="0"/>
              <a:t>‹#›</a:t>
            </a:fld>
            <a:endParaRPr lang="en-US"/>
          </a:p>
        </p:txBody>
      </p:sp>
    </p:spTree>
    <p:extLst>
      <p:ext uri="{BB962C8B-B14F-4D97-AF65-F5344CB8AC3E}">
        <p14:creationId xmlns:p14="http://schemas.microsoft.com/office/powerpoint/2010/main" val="299571634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24A7AAC3-B8BC-49D1-A6BC-83DEE38B0467}" type="datetimeFigureOut">
              <a:rPr lang="en-US" smtClean="0"/>
              <a:t>2/7/2018</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8FBEC975-0025-4120-A2DF-9E6AC92A96B7}" type="slidenum">
              <a:rPr lang="en-US" smtClean="0"/>
              <a:t>‹#›</a:t>
            </a:fld>
            <a:endParaRPr lang="en-US"/>
          </a:p>
        </p:txBody>
      </p:sp>
    </p:spTree>
    <p:extLst>
      <p:ext uri="{BB962C8B-B14F-4D97-AF65-F5344CB8AC3E}">
        <p14:creationId xmlns:p14="http://schemas.microsoft.com/office/powerpoint/2010/main" val="264094469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24A7AAC3-B8BC-49D1-A6BC-83DEE38B0467}" type="datetimeFigureOut">
              <a:rPr lang="en-US" smtClean="0"/>
              <a:t>2/7/2018</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8FBEC975-0025-4120-A2DF-9E6AC92A96B7}" type="slidenum">
              <a:rPr lang="en-US" smtClean="0"/>
              <a:t>‹#›</a:t>
            </a:fld>
            <a:endParaRPr lang="en-US"/>
          </a:p>
        </p:txBody>
      </p:sp>
    </p:spTree>
    <p:extLst>
      <p:ext uri="{BB962C8B-B14F-4D97-AF65-F5344CB8AC3E}">
        <p14:creationId xmlns:p14="http://schemas.microsoft.com/office/powerpoint/2010/main" val="42943581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4A7AAC3-B8BC-49D1-A6BC-83DEE38B0467}" type="datetimeFigureOut">
              <a:rPr lang="en-US" smtClean="0"/>
              <a:t>2/7/2018</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8FBEC975-0025-4120-A2DF-9E6AC92A96B7}" type="slidenum">
              <a:rPr lang="en-US" smtClean="0"/>
              <a:t>‹#›</a:t>
            </a:fld>
            <a:endParaRPr lang="en-US"/>
          </a:p>
        </p:txBody>
      </p:sp>
    </p:spTree>
    <p:extLst>
      <p:ext uri="{BB962C8B-B14F-4D97-AF65-F5344CB8AC3E}">
        <p14:creationId xmlns:p14="http://schemas.microsoft.com/office/powerpoint/2010/main" val="30324422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24A7AAC3-B8BC-49D1-A6BC-83DEE38B0467}" type="datetimeFigureOut">
              <a:rPr lang="en-US" smtClean="0"/>
              <a:t>2/7/2018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FBEC975-0025-4120-A2DF-9E6AC92A96B7}" type="slidenum">
              <a:rPr lang="en-US" smtClean="0"/>
              <a:t>‹#›</a:t>
            </a:fld>
            <a:endParaRPr lang="en-US"/>
          </a:p>
        </p:txBody>
      </p:sp>
    </p:spTree>
    <p:extLst>
      <p:ext uri="{BB962C8B-B14F-4D97-AF65-F5344CB8AC3E}">
        <p14:creationId xmlns:p14="http://schemas.microsoft.com/office/powerpoint/2010/main" val="299184192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24A7AAC3-B8BC-49D1-A6BC-83DEE38B0467}" type="datetimeFigureOut">
              <a:rPr lang="en-US" smtClean="0"/>
              <a:t>2/7/2018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FBEC975-0025-4120-A2DF-9E6AC92A96B7}" type="slidenum">
              <a:rPr lang="en-US" smtClean="0"/>
              <a:t>‹#›</a:t>
            </a:fld>
            <a:endParaRPr lang="en-US"/>
          </a:p>
        </p:txBody>
      </p:sp>
    </p:spTree>
    <p:extLst>
      <p:ext uri="{BB962C8B-B14F-4D97-AF65-F5344CB8AC3E}">
        <p14:creationId xmlns:p14="http://schemas.microsoft.com/office/powerpoint/2010/main" val="304567375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4A7AAC3-B8BC-49D1-A6BC-83DEE38B0467}" type="datetimeFigureOut">
              <a:rPr lang="en-US" smtClean="0"/>
              <a:t>2/7/2018</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FBEC975-0025-4120-A2DF-9E6AC92A96B7}" type="slidenum">
              <a:rPr lang="en-US" smtClean="0"/>
              <a:t>‹#›</a:t>
            </a:fld>
            <a:endParaRPr lang="en-US"/>
          </a:p>
        </p:txBody>
      </p:sp>
    </p:spTree>
    <p:extLst>
      <p:ext uri="{BB962C8B-B14F-4D97-AF65-F5344CB8AC3E}">
        <p14:creationId xmlns:p14="http://schemas.microsoft.com/office/powerpoint/2010/main" val="119646236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notesSlide" Target="../notesSlides/notesSlide2.xml"/><Relationship Id="rId1" Type="http://schemas.openxmlformats.org/officeDocument/2006/relationships/slideLayout" Target="../slideLayouts/slideLayout7.xml"/><Relationship Id="rId4" Type="http://schemas.openxmlformats.org/officeDocument/2006/relationships/image" Target="../media/image17.jpe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3" Type="http://schemas.openxmlformats.org/officeDocument/2006/relationships/hyperlink" Target="https://en.wikipedia.org/wiki/Transferrin" TargetMode="External"/><Relationship Id="rId7" Type="http://schemas.openxmlformats.org/officeDocument/2006/relationships/hyperlink" Target="https://en.wikipedia.org/wiki/Metabolism" TargetMode="External"/><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hyperlink" Target="https://en.wikipedia.org/wiki/Metalloprotein" TargetMode="External"/><Relationship Id="rId5" Type="http://schemas.openxmlformats.org/officeDocument/2006/relationships/hyperlink" Target="https://en.wikipedia.org/wiki/Carrier_protein" TargetMode="External"/><Relationship Id="rId4" Type="http://schemas.openxmlformats.org/officeDocument/2006/relationships/hyperlink" Target="https://en.wikipedia.org/wiki/Lactoferrin"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4.xml"/><Relationship Id="rId1" Type="http://schemas.openxmlformats.org/officeDocument/2006/relationships/slideLayout" Target="../slideLayouts/slideLayout7.xml"/><Relationship Id="rId4" Type="http://schemas.openxmlformats.org/officeDocument/2006/relationships/image" Target="../media/image22.emf"/></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2" Type="http://schemas.openxmlformats.org/officeDocument/2006/relationships/image" Target="../media/image23.jpeg"/><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8" Type="http://schemas.openxmlformats.org/officeDocument/2006/relationships/image" Target="../media/image2.png"/><Relationship Id="rId3" Type="http://schemas.openxmlformats.org/officeDocument/2006/relationships/hyperlink" Target="https://en.wikipedia.org/wiki/Transferrin" TargetMode="External"/><Relationship Id="rId7" Type="http://schemas.openxmlformats.org/officeDocument/2006/relationships/hyperlink" Target="https://en.wikipedia.org/wiki/Metabolism" TargetMode="External"/><Relationship Id="rId2"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hyperlink" Target="https://en.wikipedia.org/wiki/Metalloprotein" TargetMode="External"/><Relationship Id="rId5" Type="http://schemas.openxmlformats.org/officeDocument/2006/relationships/hyperlink" Target="https://en.wikipedia.org/wiki/Carrier_protein" TargetMode="External"/><Relationship Id="rId4" Type="http://schemas.openxmlformats.org/officeDocument/2006/relationships/hyperlink" Target="https://en.wikipedia.org/wiki/Lactoferrin" TargetMode="Externa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image" Target="../media/image30.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hyperlink" Target="http://www.genome.ad.jp/kegg-bin/show_pathway?hsa04810+2251" TargetMode="External"/><Relationship Id="rId2" Type="http://schemas.openxmlformats.org/officeDocument/2006/relationships/hyperlink" Target="http://www.genome.ad.jp/kegg-bin/show_pathway?hsa04010+2251" TargetMode="External"/><Relationship Id="rId1" Type="http://schemas.openxmlformats.org/officeDocument/2006/relationships/slideLayout" Target="../slideLayouts/slideLayout7.xml"/><Relationship Id="rId5" Type="http://schemas.openxmlformats.org/officeDocument/2006/relationships/hyperlink" Target="http://www.genome.ad.jp/kegg-bin/show_pathway?hsa05218+2251" TargetMode="External"/><Relationship Id="rId4" Type="http://schemas.openxmlformats.org/officeDocument/2006/relationships/hyperlink" Target="http://www.genome.ad.jp/kegg-bin/show_pathway?hsa05200+2251" TargetMode="Externa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jpe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7.xml"/><Relationship Id="rId4" Type="http://schemas.openxmlformats.org/officeDocument/2006/relationships/hyperlink" Target="https://www.ncbi.nlm.nih.gov/entrez/eutils/elink.fcgi?dbfrom=pubmed&amp;retmode=ref&amp;cmd=prlinks&amp;id=20385424" TargetMode="External"/></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1.xml"/><Relationship Id="rId1" Type="http://schemas.openxmlformats.org/officeDocument/2006/relationships/slideLayout" Target="../slideLayouts/slideLayout7.xml"/><Relationship Id="rId5" Type="http://schemas.openxmlformats.org/officeDocument/2006/relationships/image" Target="../media/image11.png"/><Relationship Id="rId4" Type="http://schemas.openxmlformats.org/officeDocument/2006/relationships/image" Target="../media/image10.png"/></Relationships>
</file>

<file path=ppt/slides/_rels/slide9.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685800" y="1447800"/>
            <a:ext cx="7391400" cy="2862322"/>
          </a:xfrm>
          <a:prstGeom prst="rect">
            <a:avLst/>
          </a:prstGeom>
          <a:noFill/>
        </p:spPr>
        <p:txBody>
          <a:bodyPr wrap="square" rtlCol="0">
            <a:spAutoFit/>
          </a:bodyPr>
          <a:lstStyle/>
          <a:p>
            <a:pPr algn="ctr"/>
            <a:r>
              <a:rPr lang="en-US" sz="2000" dirty="0" smtClean="0">
                <a:latin typeface="Arial Black" panose="020B0A04020102020204" pitchFamily="34" charset="0"/>
              </a:rPr>
              <a:t>The use of gene-based functional exome scans for compound heterozygosity with application to hemochromatosis</a:t>
            </a:r>
          </a:p>
          <a:p>
            <a:pPr algn="ctr"/>
            <a:endParaRPr lang="en-US" sz="2000" dirty="0">
              <a:latin typeface="Arial Black" panose="020B0A04020102020204" pitchFamily="34" charset="0"/>
            </a:endParaRPr>
          </a:p>
          <a:p>
            <a:pPr algn="ctr"/>
            <a:endParaRPr lang="en-US" sz="2000" dirty="0" smtClean="0">
              <a:latin typeface="Arial Black" panose="020B0A04020102020204" pitchFamily="34" charset="0"/>
            </a:endParaRPr>
          </a:p>
          <a:p>
            <a:pPr algn="ctr"/>
            <a:r>
              <a:rPr lang="en-US" sz="2000" dirty="0" smtClean="0">
                <a:latin typeface="Arial Black" panose="020B0A04020102020204" pitchFamily="34" charset="0"/>
              </a:rPr>
              <a:t>Shicheng Guo</a:t>
            </a:r>
          </a:p>
          <a:p>
            <a:pPr algn="ctr"/>
            <a:r>
              <a:rPr lang="en-US" sz="2000" dirty="0">
                <a:latin typeface="Arial Black" panose="020B0A04020102020204" pitchFamily="34" charset="0"/>
              </a:rPr>
              <a:t>Steven Schrodi</a:t>
            </a:r>
          </a:p>
          <a:p>
            <a:pPr algn="ctr"/>
            <a:r>
              <a:rPr lang="en-US" sz="2000" dirty="0" smtClean="0">
                <a:latin typeface="Arial Black" panose="020B0A04020102020204" pitchFamily="34" charset="0"/>
              </a:rPr>
              <a:t>……..</a:t>
            </a:r>
          </a:p>
          <a:p>
            <a:pPr algn="ctr"/>
            <a:r>
              <a:rPr lang="en-US" sz="2000" dirty="0" smtClean="0">
                <a:latin typeface="Arial Black" panose="020B0A04020102020204" pitchFamily="34" charset="0"/>
              </a:rPr>
              <a:t>2018/01/18</a:t>
            </a:r>
            <a:endParaRPr lang="en-US" sz="2000" dirty="0">
              <a:latin typeface="Arial Black" panose="020B0A04020102020204" pitchFamily="34" charset="0"/>
            </a:endParaRPr>
          </a:p>
        </p:txBody>
      </p:sp>
      <p:sp>
        <p:nvSpPr>
          <p:cNvPr id="3" name="TextBox 2"/>
          <p:cNvSpPr txBox="1"/>
          <p:nvPr/>
        </p:nvSpPr>
        <p:spPr>
          <a:xfrm>
            <a:off x="685800" y="5029200"/>
            <a:ext cx="7391400" cy="400110"/>
          </a:xfrm>
          <a:prstGeom prst="rect">
            <a:avLst/>
          </a:prstGeom>
          <a:noFill/>
        </p:spPr>
        <p:txBody>
          <a:bodyPr wrap="square" rtlCol="0">
            <a:spAutoFit/>
          </a:bodyPr>
          <a:lstStyle/>
          <a:p>
            <a:r>
              <a:rPr lang="en-US" sz="2000" dirty="0" smtClean="0"/>
              <a:t>Nature Genetics (Letters / Technical Reports)</a:t>
            </a:r>
            <a:endParaRPr lang="en-US" sz="2000" dirty="0">
              <a:latin typeface="Arial Black" panose="020B0A04020102020204" pitchFamily="34" charset="0"/>
            </a:endParaRPr>
          </a:p>
        </p:txBody>
      </p:sp>
    </p:spTree>
    <p:extLst>
      <p:ext uri="{BB962C8B-B14F-4D97-AF65-F5344CB8AC3E}">
        <p14:creationId xmlns:p14="http://schemas.microsoft.com/office/powerpoint/2010/main" val="46340932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97735" y="0"/>
            <a:ext cx="6645498" cy="3157618"/>
          </a:xfrm>
          <a:prstGeom prst="rect">
            <a:avLst/>
          </a:prstGeom>
        </p:spPr>
      </p:pic>
      <p:graphicFrame>
        <p:nvGraphicFramePr>
          <p:cNvPr id="3" name="表格 6"/>
          <p:cNvGraphicFramePr>
            <a:graphicFrameLocks noGrp="1"/>
          </p:cNvGraphicFramePr>
          <p:nvPr>
            <p:extLst>
              <p:ext uri="{D42A27DB-BD31-4B8C-83A1-F6EECF244321}">
                <p14:modId xmlns:p14="http://schemas.microsoft.com/office/powerpoint/2010/main" val="2213568861"/>
              </p:ext>
            </p:extLst>
          </p:nvPr>
        </p:nvGraphicFramePr>
        <p:xfrm>
          <a:off x="1513376" y="3453453"/>
          <a:ext cx="6014215" cy="3095226"/>
        </p:xfrm>
        <a:graphic>
          <a:graphicData uri="http://schemas.openxmlformats.org/drawingml/2006/table">
            <a:tbl>
              <a:tblPr>
                <a:tableStyleId>{5C22544A-7EE6-4342-B048-85BDC9FD1C3A}</a:tableStyleId>
              </a:tblPr>
              <a:tblGrid>
                <a:gridCol w="1342458">
                  <a:extLst>
                    <a:ext uri="{9D8B030D-6E8A-4147-A177-3AD203B41FA5}">
                      <a16:colId xmlns:a16="http://schemas.microsoft.com/office/drawing/2014/main" xmlns="" val="20000"/>
                    </a:ext>
                  </a:extLst>
                </a:gridCol>
                <a:gridCol w="1986839">
                  <a:extLst>
                    <a:ext uri="{9D8B030D-6E8A-4147-A177-3AD203B41FA5}">
                      <a16:colId xmlns:a16="http://schemas.microsoft.com/office/drawing/2014/main" xmlns="" val="20001"/>
                    </a:ext>
                  </a:extLst>
                </a:gridCol>
                <a:gridCol w="1555032">
                  <a:extLst>
                    <a:ext uri="{9D8B030D-6E8A-4147-A177-3AD203B41FA5}">
                      <a16:colId xmlns:a16="http://schemas.microsoft.com/office/drawing/2014/main" xmlns="" val="20002"/>
                    </a:ext>
                  </a:extLst>
                </a:gridCol>
                <a:gridCol w="1129886">
                  <a:extLst>
                    <a:ext uri="{9D8B030D-6E8A-4147-A177-3AD203B41FA5}">
                      <a16:colId xmlns:a16="http://schemas.microsoft.com/office/drawing/2014/main" xmlns="" val="20003"/>
                    </a:ext>
                  </a:extLst>
                </a:gridCol>
              </a:tblGrid>
              <a:tr h="368408">
                <a:tc>
                  <a:txBody>
                    <a:bodyPr/>
                    <a:lstStyle/>
                    <a:p>
                      <a:pPr algn="ctr" fontAlgn="ctr"/>
                      <a:r>
                        <a:rPr lang="en-US" altLang="zh-CN" sz="1400" b="1" u="none" strike="noStrike" dirty="0">
                          <a:effectLst/>
                        </a:rPr>
                        <a:t>IID</a:t>
                      </a:r>
                      <a:endParaRPr lang="zh-CN" altLang="en-US" sz="1400" b="1" i="0" u="none" strike="noStrike" dirty="0">
                        <a:solidFill>
                          <a:srgbClr val="000000"/>
                        </a:solidFill>
                        <a:effectLst/>
                        <a:latin typeface="ArialMT" charset="0"/>
                      </a:endParaRPr>
                    </a:p>
                  </a:txBody>
                  <a:tcPr marL="6350" marR="6350" marT="6350" marB="0" anchor="ctr"/>
                </a:tc>
                <a:tc>
                  <a:txBody>
                    <a:bodyPr/>
                    <a:lstStyle/>
                    <a:p>
                      <a:pPr algn="ctr" fontAlgn="ctr"/>
                      <a:r>
                        <a:rPr lang="en-US" altLang="zh-CN" sz="1400" b="1" i="0" u="none" strike="noStrike" dirty="0">
                          <a:solidFill>
                            <a:srgbClr val="000000"/>
                          </a:solidFill>
                          <a:effectLst/>
                          <a:latin typeface="ArialMT" charset="0"/>
                        </a:rPr>
                        <a:t>Name</a:t>
                      </a:r>
                      <a:endParaRPr lang="zh-CN" altLang="en-US" sz="1400" b="1" i="0" u="none" strike="noStrike" dirty="0">
                        <a:solidFill>
                          <a:srgbClr val="000000"/>
                        </a:solidFill>
                        <a:effectLst/>
                        <a:latin typeface="ArialMT" charset="0"/>
                      </a:endParaRPr>
                    </a:p>
                  </a:txBody>
                  <a:tcPr marL="6350" marR="6350" marT="6350" marB="0" anchor="ctr"/>
                </a:tc>
                <a:tc>
                  <a:txBody>
                    <a:bodyPr/>
                    <a:lstStyle/>
                    <a:p>
                      <a:pPr algn="ctr" fontAlgn="ctr"/>
                      <a:r>
                        <a:rPr lang="en-US" altLang="zh-CN" sz="1400" b="1" i="0" u="none" strike="noStrike" dirty="0" err="1">
                          <a:solidFill>
                            <a:srgbClr val="000000"/>
                          </a:solidFill>
                          <a:effectLst/>
                          <a:latin typeface="ArialMT" charset="0"/>
                        </a:rPr>
                        <a:t>Seq</a:t>
                      </a:r>
                      <a:r>
                        <a:rPr lang="en-US" altLang="zh-CN" sz="1400" b="1" i="0" u="none" strike="noStrike" dirty="0">
                          <a:solidFill>
                            <a:srgbClr val="000000"/>
                          </a:solidFill>
                          <a:effectLst/>
                          <a:latin typeface="ArialMT" charset="0"/>
                        </a:rPr>
                        <a:t> sample ID</a:t>
                      </a:r>
                      <a:endParaRPr lang="zh-CN" altLang="en-US" sz="1400" b="1" i="0" u="none" strike="noStrike" dirty="0">
                        <a:solidFill>
                          <a:srgbClr val="000000"/>
                        </a:solidFill>
                        <a:effectLst/>
                        <a:latin typeface="ArialMT" charset="0"/>
                      </a:endParaRPr>
                    </a:p>
                  </a:txBody>
                  <a:tcPr marL="6350" marR="6350" marT="6350" marB="0" anchor="ctr"/>
                </a:tc>
                <a:tc>
                  <a:txBody>
                    <a:bodyPr/>
                    <a:lstStyle/>
                    <a:p>
                      <a:pPr algn="ctr" fontAlgn="ctr"/>
                      <a:r>
                        <a:rPr lang="en-US" altLang="zh-CN" sz="1400" b="1" u="none" strike="noStrike" dirty="0">
                          <a:effectLst/>
                        </a:rPr>
                        <a:t>Age</a:t>
                      </a:r>
                      <a:endParaRPr lang="zh-CN" altLang="en-US" sz="1400" b="1" i="0" u="none" strike="noStrike" dirty="0">
                        <a:solidFill>
                          <a:srgbClr val="000000"/>
                        </a:solidFill>
                        <a:effectLst/>
                        <a:latin typeface="ArialMT" charset="0"/>
                      </a:endParaRPr>
                    </a:p>
                  </a:txBody>
                  <a:tcPr marL="6350" marR="6350" marT="6350" marB="0" anchor="ctr"/>
                </a:tc>
                <a:extLst>
                  <a:ext uri="{0D108BD9-81ED-4DB2-BD59-A6C34878D82A}">
                    <a16:rowId xmlns:a16="http://schemas.microsoft.com/office/drawing/2014/main" xmlns="" val="10000"/>
                  </a:ext>
                </a:extLst>
              </a:tr>
              <a:tr h="368408">
                <a:tc>
                  <a:txBody>
                    <a:bodyPr/>
                    <a:lstStyle/>
                    <a:p>
                      <a:pPr algn="ctr" fontAlgn="ctr"/>
                      <a:r>
                        <a:rPr lang="en-US" altLang="zh-CN" sz="1400" u="none" strike="noStrike">
                          <a:effectLst/>
                        </a:rPr>
                        <a:t>I</a:t>
                      </a:r>
                      <a:r>
                        <a:rPr lang="zh-CN" altLang="en-US" sz="1400" u="none" strike="noStrike">
                          <a:effectLst/>
                        </a:rPr>
                        <a:t>：</a:t>
                      </a:r>
                      <a:r>
                        <a:rPr lang="en-US" altLang="zh-CN" sz="1400" u="none" strike="noStrike">
                          <a:effectLst/>
                        </a:rPr>
                        <a:t>1</a:t>
                      </a:r>
                      <a:endParaRPr lang="en-US" altLang="zh-CN" sz="1400" b="0" i="0" u="none" strike="noStrike">
                        <a:solidFill>
                          <a:srgbClr val="000000"/>
                        </a:solidFill>
                        <a:effectLst/>
                        <a:latin typeface="ArialMT" charset="0"/>
                      </a:endParaRPr>
                    </a:p>
                  </a:txBody>
                  <a:tcPr marL="6350" marR="6350" marT="6350" marB="0" anchor="ctr"/>
                </a:tc>
                <a:tc>
                  <a:txBody>
                    <a:bodyPr/>
                    <a:lstStyle/>
                    <a:p>
                      <a:pPr algn="ctr" fontAlgn="ctr"/>
                      <a:r>
                        <a:rPr lang="zh-CN" altLang="en-US" sz="1400" u="none" strike="noStrike" dirty="0">
                          <a:effectLst/>
                        </a:rPr>
                        <a:t>姜殿才</a:t>
                      </a:r>
                      <a:endParaRPr lang="zh-CN" altLang="en-US" sz="1400" b="0" i="0" u="none" strike="noStrike" dirty="0">
                        <a:solidFill>
                          <a:srgbClr val="000000"/>
                        </a:solidFill>
                        <a:effectLst/>
                        <a:latin typeface="ArialMT" charset="0"/>
                      </a:endParaRPr>
                    </a:p>
                  </a:txBody>
                  <a:tcPr marL="6350" marR="6350" marT="6350" marB="0" anchor="ctr"/>
                </a:tc>
                <a:tc>
                  <a:txBody>
                    <a:bodyPr/>
                    <a:lstStyle/>
                    <a:p>
                      <a:pPr algn="ctr" fontAlgn="ctr"/>
                      <a:r>
                        <a:rPr lang="en-US" altLang="zh-CN" sz="1400" b="1" i="0" u="none" strike="noStrike" dirty="0">
                          <a:solidFill>
                            <a:srgbClr val="000000"/>
                          </a:solidFill>
                          <a:effectLst/>
                          <a:latin typeface="ArialMT" charset="0"/>
                        </a:rPr>
                        <a:t>1</a:t>
                      </a:r>
                    </a:p>
                  </a:txBody>
                  <a:tcPr marL="6350" marR="6350" marT="6350" marB="0" anchor="ctr"/>
                </a:tc>
                <a:tc>
                  <a:txBody>
                    <a:bodyPr/>
                    <a:lstStyle/>
                    <a:p>
                      <a:pPr algn="ctr" fontAlgn="ctr"/>
                      <a:r>
                        <a:rPr lang="en-US" altLang="zh-CN" sz="1400" u="none" strike="noStrike" dirty="0">
                          <a:effectLst/>
                        </a:rPr>
                        <a:t>76</a:t>
                      </a:r>
                      <a:endParaRPr lang="en-US" altLang="zh-CN" sz="1400" b="0" i="0" u="none" strike="noStrike" dirty="0">
                        <a:solidFill>
                          <a:srgbClr val="000000"/>
                        </a:solidFill>
                        <a:effectLst/>
                        <a:latin typeface="ArialMT" charset="0"/>
                      </a:endParaRPr>
                    </a:p>
                  </a:txBody>
                  <a:tcPr marL="6350" marR="6350" marT="6350" marB="0" anchor="ctr"/>
                </a:tc>
                <a:extLst>
                  <a:ext uri="{0D108BD9-81ED-4DB2-BD59-A6C34878D82A}">
                    <a16:rowId xmlns:a16="http://schemas.microsoft.com/office/drawing/2014/main" xmlns="" val="10001"/>
                  </a:ext>
                </a:extLst>
              </a:tr>
              <a:tr h="368408">
                <a:tc>
                  <a:txBody>
                    <a:bodyPr/>
                    <a:lstStyle/>
                    <a:p>
                      <a:pPr algn="ctr" fontAlgn="ctr"/>
                      <a:r>
                        <a:rPr lang="en-US" altLang="zh-CN" sz="1400" u="none" strike="noStrike" dirty="0">
                          <a:solidFill>
                            <a:schemeClr val="tx1"/>
                          </a:solidFill>
                          <a:effectLst/>
                        </a:rPr>
                        <a:t>II</a:t>
                      </a:r>
                      <a:r>
                        <a:rPr lang="zh-CN" altLang="en-US" sz="1400" u="none" strike="noStrike" dirty="0">
                          <a:solidFill>
                            <a:schemeClr val="tx1"/>
                          </a:solidFill>
                          <a:effectLst/>
                        </a:rPr>
                        <a:t>：</a:t>
                      </a:r>
                      <a:r>
                        <a:rPr lang="en-US" altLang="zh-CN" sz="1400" u="none" strike="noStrike" dirty="0">
                          <a:solidFill>
                            <a:schemeClr val="tx1"/>
                          </a:solidFill>
                          <a:effectLst/>
                        </a:rPr>
                        <a:t>1</a:t>
                      </a:r>
                      <a:endParaRPr lang="en-US" altLang="zh-CN" sz="1400" b="1" i="0" u="none" strike="noStrike" dirty="0">
                        <a:solidFill>
                          <a:schemeClr val="tx1"/>
                        </a:solidFill>
                        <a:effectLst/>
                        <a:latin typeface="ArialMT" charset="0"/>
                      </a:endParaRPr>
                    </a:p>
                  </a:txBody>
                  <a:tcPr marL="6350" marR="6350" marT="6350" marB="0" anchor="ctr"/>
                </a:tc>
                <a:tc>
                  <a:txBody>
                    <a:bodyPr/>
                    <a:lstStyle/>
                    <a:p>
                      <a:pPr algn="ctr" fontAlgn="ctr"/>
                      <a:r>
                        <a:rPr lang="zh-CN" altLang="en-US" sz="1400" u="none" strike="noStrike" dirty="0">
                          <a:solidFill>
                            <a:schemeClr val="tx1"/>
                          </a:solidFill>
                          <a:effectLst/>
                        </a:rPr>
                        <a:t>姜素国</a:t>
                      </a:r>
                      <a:endParaRPr lang="zh-CN" altLang="en-US" sz="1400" b="1" i="0" u="none" strike="noStrike" dirty="0">
                        <a:solidFill>
                          <a:schemeClr val="tx1"/>
                        </a:solidFill>
                        <a:effectLst/>
                        <a:latin typeface="ArialMT" charset="0"/>
                      </a:endParaRPr>
                    </a:p>
                  </a:txBody>
                  <a:tcPr marL="6350" marR="6350" marT="6350" marB="0" anchor="ctr"/>
                </a:tc>
                <a:tc>
                  <a:txBody>
                    <a:bodyPr/>
                    <a:lstStyle/>
                    <a:p>
                      <a:pPr algn="ctr" fontAlgn="ctr"/>
                      <a:r>
                        <a:rPr lang="en-US" altLang="zh-CN" sz="1400" b="1" i="0" u="none" strike="noStrike" dirty="0">
                          <a:solidFill>
                            <a:schemeClr val="tx1"/>
                          </a:solidFill>
                          <a:effectLst/>
                          <a:latin typeface="ArialMT" charset="0"/>
                        </a:rPr>
                        <a:t>2</a:t>
                      </a:r>
                      <a:endParaRPr lang="is-IS" sz="1400" b="1" i="0" u="none" strike="noStrike" dirty="0">
                        <a:solidFill>
                          <a:schemeClr val="tx1"/>
                        </a:solidFill>
                        <a:effectLst/>
                        <a:latin typeface="ArialMT" charset="0"/>
                      </a:endParaRPr>
                    </a:p>
                  </a:txBody>
                  <a:tcPr marL="6350" marR="6350" marT="6350" marB="0" anchor="ctr"/>
                </a:tc>
                <a:tc>
                  <a:txBody>
                    <a:bodyPr/>
                    <a:lstStyle/>
                    <a:p>
                      <a:pPr algn="ctr" fontAlgn="ctr"/>
                      <a:r>
                        <a:rPr lang="is-IS" sz="1400" u="none" strike="noStrike" dirty="0">
                          <a:solidFill>
                            <a:schemeClr val="tx1"/>
                          </a:solidFill>
                          <a:effectLst/>
                        </a:rPr>
                        <a:t>48</a:t>
                      </a:r>
                      <a:endParaRPr lang="is-IS" sz="1400" b="1" i="0" u="none" strike="noStrike" dirty="0">
                        <a:solidFill>
                          <a:schemeClr val="tx1"/>
                        </a:solidFill>
                        <a:effectLst/>
                        <a:latin typeface="ArialMT" charset="0"/>
                      </a:endParaRPr>
                    </a:p>
                  </a:txBody>
                  <a:tcPr marL="6350" marR="6350" marT="6350" marB="0" anchor="ctr"/>
                </a:tc>
                <a:extLst>
                  <a:ext uri="{0D108BD9-81ED-4DB2-BD59-A6C34878D82A}">
                    <a16:rowId xmlns:a16="http://schemas.microsoft.com/office/drawing/2014/main" xmlns="" val="10002"/>
                  </a:ext>
                </a:extLst>
              </a:tr>
              <a:tr h="516370">
                <a:tc>
                  <a:txBody>
                    <a:bodyPr/>
                    <a:lstStyle/>
                    <a:p>
                      <a:pPr algn="ctr" fontAlgn="ctr"/>
                      <a:r>
                        <a:rPr lang="en-US" altLang="zh-CN" sz="1400" u="none" strike="noStrike">
                          <a:effectLst/>
                        </a:rPr>
                        <a:t>II</a:t>
                      </a:r>
                      <a:r>
                        <a:rPr lang="zh-CN" altLang="en-US" sz="1400" u="none" strike="noStrike">
                          <a:effectLst/>
                        </a:rPr>
                        <a:t>：</a:t>
                      </a:r>
                      <a:r>
                        <a:rPr lang="en-US" altLang="zh-CN" sz="1400" u="none" strike="noStrike">
                          <a:effectLst/>
                        </a:rPr>
                        <a:t>3</a:t>
                      </a:r>
                      <a:endParaRPr lang="en-US" altLang="zh-CN" sz="1400" b="0" i="0" u="none" strike="noStrike">
                        <a:solidFill>
                          <a:srgbClr val="000000"/>
                        </a:solidFill>
                        <a:effectLst/>
                        <a:latin typeface="ArialMT" charset="0"/>
                      </a:endParaRPr>
                    </a:p>
                  </a:txBody>
                  <a:tcPr marL="6350" marR="6350" marT="6350" marB="0" anchor="ctr"/>
                </a:tc>
                <a:tc>
                  <a:txBody>
                    <a:bodyPr/>
                    <a:lstStyle/>
                    <a:p>
                      <a:pPr algn="ctr" fontAlgn="ctr"/>
                      <a:r>
                        <a:rPr lang="zh-CN" altLang="en-US" sz="1400" u="none" strike="noStrike">
                          <a:effectLst/>
                        </a:rPr>
                        <a:t>姜树林</a:t>
                      </a:r>
                      <a:endParaRPr lang="zh-CN" altLang="en-US" sz="1400" b="0" i="0" u="none" strike="noStrike">
                        <a:solidFill>
                          <a:srgbClr val="000000"/>
                        </a:solidFill>
                        <a:effectLst/>
                        <a:latin typeface="ArialMT" charset="0"/>
                      </a:endParaRPr>
                    </a:p>
                  </a:txBody>
                  <a:tcPr marL="6350" marR="6350" marT="6350" marB="0" anchor="ctr"/>
                </a:tc>
                <a:tc>
                  <a:txBody>
                    <a:bodyPr/>
                    <a:lstStyle/>
                    <a:p>
                      <a:pPr algn="ctr" fontAlgn="ctr"/>
                      <a:r>
                        <a:rPr lang="en-US" altLang="zh-CN" sz="1400" b="1" i="0" u="none" strike="noStrike" dirty="0">
                          <a:solidFill>
                            <a:srgbClr val="000000"/>
                          </a:solidFill>
                          <a:effectLst/>
                          <a:latin typeface="ArialMT" charset="0"/>
                        </a:rPr>
                        <a:t>3</a:t>
                      </a:r>
                    </a:p>
                  </a:txBody>
                  <a:tcPr marL="6350" marR="6350" marT="6350" marB="0" anchor="ctr"/>
                </a:tc>
                <a:tc>
                  <a:txBody>
                    <a:bodyPr/>
                    <a:lstStyle/>
                    <a:p>
                      <a:pPr algn="ctr" fontAlgn="ctr"/>
                      <a:r>
                        <a:rPr lang="en-US" altLang="zh-CN" sz="1400" u="none" strike="noStrike">
                          <a:effectLst/>
                        </a:rPr>
                        <a:t>45</a:t>
                      </a:r>
                      <a:endParaRPr lang="en-US" altLang="zh-CN" sz="1400" b="0" i="0" u="none" strike="noStrike">
                        <a:solidFill>
                          <a:srgbClr val="000000"/>
                        </a:solidFill>
                        <a:effectLst/>
                        <a:latin typeface="ArialMT" charset="0"/>
                      </a:endParaRPr>
                    </a:p>
                  </a:txBody>
                  <a:tcPr marL="6350" marR="6350" marT="6350" marB="0" anchor="ctr"/>
                </a:tc>
                <a:extLst>
                  <a:ext uri="{0D108BD9-81ED-4DB2-BD59-A6C34878D82A}">
                    <a16:rowId xmlns:a16="http://schemas.microsoft.com/office/drawing/2014/main" xmlns="" val="10003"/>
                  </a:ext>
                </a:extLst>
              </a:tr>
              <a:tr h="368408">
                <a:tc>
                  <a:txBody>
                    <a:bodyPr/>
                    <a:lstStyle/>
                    <a:p>
                      <a:pPr algn="ctr" fontAlgn="ctr"/>
                      <a:r>
                        <a:rPr lang="en-US" altLang="zh-CN" sz="1400" u="none" strike="noStrike">
                          <a:effectLst/>
                        </a:rPr>
                        <a:t>II</a:t>
                      </a:r>
                      <a:r>
                        <a:rPr lang="zh-CN" altLang="en-US" sz="1400" u="none" strike="noStrike">
                          <a:effectLst/>
                        </a:rPr>
                        <a:t>：</a:t>
                      </a:r>
                      <a:r>
                        <a:rPr lang="en-US" altLang="zh-CN" sz="1400" u="none" strike="noStrike">
                          <a:effectLst/>
                        </a:rPr>
                        <a:t>5</a:t>
                      </a:r>
                      <a:endParaRPr lang="en-US" altLang="zh-CN" sz="1400" b="0" i="0" u="none" strike="noStrike">
                        <a:solidFill>
                          <a:srgbClr val="000000"/>
                        </a:solidFill>
                        <a:effectLst/>
                        <a:latin typeface="ArialMT" charset="0"/>
                      </a:endParaRPr>
                    </a:p>
                  </a:txBody>
                  <a:tcPr marL="6350" marR="6350" marT="6350" marB="0" anchor="ctr"/>
                </a:tc>
                <a:tc>
                  <a:txBody>
                    <a:bodyPr/>
                    <a:lstStyle/>
                    <a:p>
                      <a:pPr algn="ctr" fontAlgn="ctr"/>
                      <a:r>
                        <a:rPr lang="zh-CN" altLang="en-US" sz="1400" u="none" strike="noStrike">
                          <a:effectLst/>
                        </a:rPr>
                        <a:t>姜张英</a:t>
                      </a:r>
                      <a:endParaRPr lang="zh-CN" altLang="en-US" sz="1400" b="0" i="0" u="none" strike="noStrike">
                        <a:solidFill>
                          <a:srgbClr val="000000"/>
                        </a:solidFill>
                        <a:effectLst/>
                        <a:latin typeface="ArialMT" charset="0"/>
                      </a:endParaRPr>
                    </a:p>
                  </a:txBody>
                  <a:tcPr marL="6350" marR="6350" marT="6350" marB="0" anchor="ctr"/>
                </a:tc>
                <a:tc>
                  <a:txBody>
                    <a:bodyPr/>
                    <a:lstStyle/>
                    <a:p>
                      <a:pPr algn="ctr" fontAlgn="ctr"/>
                      <a:r>
                        <a:rPr lang="en-US" altLang="zh-CN" sz="1400" b="1" i="0" u="none" strike="noStrike" dirty="0">
                          <a:solidFill>
                            <a:srgbClr val="000000"/>
                          </a:solidFill>
                          <a:effectLst/>
                          <a:latin typeface="ArialMT" charset="0"/>
                        </a:rPr>
                        <a:t>4</a:t>
                      </a:r>
                    </a:p>
                  </a:txBody>
                  <a:tcPr marL="6350" marR="6350" marT="6350" marB="0" anchor="ctr"/>
                </a:tc>
                <a:tc>
                  <a:txBody>
                    <a:bodyPr/>
                    <a:lstStyle/>
                    <a:p>
                      <a:pPr algn="ctr" fontAlgn="ctr"/>
                      <a:r>
                        <a:rPr lang="en-US" altLang="zh-CN" sz="1400" u="none" strike="noStrike">
                          <a:effectLst/>
                        </a:rPr>
                        <a:t>43</a:t>
                      </a:r>
                      <a:endParaRPr lang="en-US" altLang="zh-CN" sz="1400" b="0" i="0" u="none" strike="noStrike">
                        <a:solidFill>
                          <a:srgbClr val="000000"/>
                        </a:solidFill>
                        <a:effectLst/>
                        <a:latin typeface="ArialMT" charset="0"/>
                      </a:endParaRPr>
                    </a:p>
                  </a:txBody>
                  <a:tcPr marL="6350" marR="6350" marT="6350" marB="0" anchor="ctr"/>
                </a:tc>
                <a:extLst>
                  <a:ext uri="{0D108BD9-81ED-4DB2-BD59-A6C34878D82A}">
                    <a16:rowId xmlns:a16="http://schemas.microsoft.com/office/drawing/2014/main" xmlns="" val="10004"/>
                  </a:ext>
                </a:extLst>
              </a:tr>
              <a:tr h="368408">
                <a:tc>
                  <a:txBody>
                    <a:bodyPr/>
                    <a:lstStyle/>
                    <a:p>
                      <a:pPr algn="ctr" fontAlgn="ctr"/>
                      <a:r>
                        <a:rPr lang="en-US" altLang="zh-CN" sz="1400" u="none" strike="noStrike">
                          <a:effectLst/>
                        </a:rPr>
                        <a:t>II</a:t>
                      </a:r>
                      <a:r>
                        <a:rPr lang="zh-CN" altLang="en-US" sz="1400" u="none" strike="noStrike">
                          <a:effectLst/>
                        </a:rPr>
                        <a:t>：</a:t>
                      </a:r>
                      <a:r>
                        <a:rPr lang="en-US" altLang="zh-CN" sz="1400" u="none" strike="noStrike">
                          <a:effectLst/>
                        </a:rPr>
                        <a:t>7</a:t>
                      </a:r>
                      <a:endParaRPr lang="en-US" altLang="zh-CN" sz="1400" b="0" i="0" u="none" strike="noStrike">
                        <a:solidFill>
                          <a:srgbClr val="000000"/>
                        </a:solidFill>
                        <a:effectLst/>
                        <a:latin typeface="ArialMT" charset="0"/>
                      </a:endParaRPr>
                    </a:p>
                  </a:txBody>
                  <a:tcPr marL="6350" marR="6350" marT="6350" marB="0" anchor="ctr"/>
                </a:tc>
                <a:tc>
                  <a:txBody>
                    <a:bodyPr/>
                    <a:lstStyle/>
                    <a:p>
                      <a:pPr algn="ctr" fontAlgn="ctr"/>
                      <a:r>
                        <a:rPr lang="zh-CN" altLang="en-US" sz="1400" u="none" strike="noStrike">
                          <a:effectLst/>
                        </a:rPr>
                        <a:t>姜二英</a:t>
                      </a:r>
                      <a:endParaRPr lang="zh-CN" altLang="en-US" sz="1400" b="0" i="0" u="none" strike="noStrike">
                        <a:solidFill>
                          <a:srgbClr val="000000"/>
                        </a:solidFill>
                        <a:effectLst/>
                        <a:latin typeface="ArialMT" charset="0"/>
                      </a:endParaRPr>
                    </a:p>
                  </a:txBody>
                  <a:tcPr marL="6350" marR="6350" marT="6350" marB="0" anchor="ctr"/>
                </a:tc>
                <a:tc>
                  <a:txBody>
                    <a:bodyPr/>
                    <a:lstStyle/>
                    <a:p>
                      <a:pPr algn="ctr" fontAlgn="ctr"/>
                      <a:r>
                        <a:rPr lang="en-US" altLang="zh-CN" sz="1400" b="1" i="0" u="none" strike="noStrike" dirty="0">
                          <a:solidFill>
                            <a:srgbClr val="000000"/>
                          </a:solidFill>
                          <a:effectLst/>
                          <a:latin typeface="ArialMT" charset="0"/>
                        </a:rPr>
                        <a:t>5</a:t>
                      </a:r>
                    </a:p>
                  </a:txBody>
                  <a:tcPr marL="6350" marR="6350" marT="6350" marB="0" anchor="ctr"/>
                </a:tc>
                <a:tc>
                  <a:txBody>
                    <a:bodyPr/>
                    <a:lstStyle/>
                    <a:p>
                      <a:pPr algn="ctr" fontAlgn="ctr"/>
                      <a:r>
                        <a:rPr lang="en-US" altLang="zh-CN" sz="1400" u="none" strike="noStrike">
                          <a:effectLst/>
                        </a:rPr>
                        <a:t>40</a:t>
                      </a:r>
                      <a:endParaRPr lang="en-US" altLang="zh-CN" sz="1400" b="0" i="0" u="none" strike="noStrike">
                        <a:solidFill>
                          <a:srgbClr val="000000"/>
                        </a:solidFill>
                        <a:effectLst/>
                        <a:latin typeface="ArialMT" charset="0"/>
                      </a:endParaRPr>
                    </a:p>
                  </a:txBody>
                  <a:tcPr marL="6350" marR="6350" marT="6350" marB="0" anchor="ctr"/>
                </a:tc>
                <a:extLst>
                  <a:ext uri="{0D108BD9-81ED-4DB2-BD59-A6C34878D82A}">
                    <a16:rowId xmlns:a16="http://schemas.microsoft.com/office/drawing/2014/main" xmlns="" val="10005"/>
                  </a:ext>
                </a:extLst>
              </a:tr>
              <a:tr h="368408">
                <a:tc>
                  <a:txBody>
                    <a:bodyPr/>
                    <a:lstStyle/>
                    <a:p>
                      <a:pPr algn="ctr" fontAlgn="ctr"/>
                      <a:r>
                        <a:rPr lang="en-US" altLang="zh-CN" sz="1400" u="none" strike="noStrike">
                          <a:effectLst/>
                        </a:rPr>
                        <a:t>III</a:t>
                      </a:r>
                      <a:r>
                        <a:rPr lang="zh-CN" altLang="en-US" sz="1400" u="none" strike="noStrike">
                          <a:effectLst/>
                        </a:rPr>
                        <a:t>：</a:t>
                      </a:r>
                      <a:r>
                        <a:rPr lang="en-US" altLang="zh-CN" sz="1400" u="none" strike="noStrike">
                          <a:effectLst/>
                        </a:rPr>
                        <a:t>1</a:t>
                      </a:r>
                      <a:endParaRPr lang="en-US" altLang="zh-CN" sz="1400" b="0" i="0" u="none" strike="noStrike">
                        <a:solidFill>
                          <a:srgbClr val="000000"/>
                        </a:solidFill>
                        <a:effectLst/>
                        <a:latin typeface="ArialMT" charset="0"/>
                      </a:endParaRPr>
                    </a:p>
                  </a:txBody>
                  <a:tcPr marL="6350" marR="6350" marT="6350" marB="0" anchor="ctr"/>
                </a:tc>
                <a:tc>
                  <a:txBody>
                    <a:bodyPr/>
                    <a:lstStyle/>
                    <a:p>
                      <a:pPr algn="ctr" fontAlgn="ctr"/>
                      <a:r>
                        <a:rPr lang="zh-CN" altLang="en-US" sz="1400" u="none" strike="noStrike">
                          <a:effectLst/>
                        </a:rPr>
                        <a:t>姜金波</a:t>
                      </a:r>
                      <a:endParaRPr lang="zh-CN" altLang="en-US" sz="1400" b="0" i="0" u="none" strike="noStrike">
                        <a:solidFill>
                          <a:srgbClr val="000000"/>
                        </a:solidFill>
                        <a:effectLst/>
                        <a:latin typeface="ArialMT" charset="0"/>
                      </a:endParaRPr>
                    </a:p>
                  </a:txBody>
                  <a:tcPr marL="6350" marR="6350" marT="6350" marB="0" anchor="ctr"/>
                </a:tc>
                <a:tc>
                  <a:txBody>
                    <a:bodyPr/>
                    <a:lstStyle/>
                    <a:p>
                      <a:pPr algn="ctr" fontAlgn="ctr"/>
                      <a:r>
                        <a:rPr lang="en-US" altLang="zh-CN" sz="1400" b="1" i="0" u="none" strike="noStrike" dirty="0">
                          <a:solidFill>
                            <a:srgbClr val="000000"/>
                          </a:solidFill>
                          <a:effectLst/>
                          <a:latin typeface="ArialMT" charset="0"/>
                        </a:rPr>
                        <a:t>6</a:t>
                      </a:r>
                      <a:endParaRPr lang="is-IS" sz="1400" b="1" i="0" u="none" strike="noStrike" dirty="0">
                        <a:solidFill>
                          <a:srgbClr val="000000"/>
                        </a:solidFill>
                        <a:effectLst/>
                        <a:latin typeface="ArialMT" charset="0"/>
                      </a:endParaRPr>
                    </a:p>
                  </a:txBody>
                  <a:tcPr marL="6350" marR="6350" marT="6350" marB="0" anchor="ctr"/>
                </a:tc>
                <a:tc>
                  <a:txBody>
                    <a:bodyPr/>
                    <a:lstStyle/>
                    <a:p>
                      <a:pPr algn="ctr" fontAlgn="ctr"/>
                      <a:r>
                        <a:rPr lang="is-IS" sz="1400" u="none" strike="noStrike">
                          <a:effectLst/>
                        </a:rPr>
                        <a:t>27</a:t>
                      </a:r>
                      <a:endParaRPr lang="is-IS" sz="1400" b="0" i="0" u="none" strike="noStrike">
                        <a:solidFill>
                          <a:srgbClr val="000000"/>
                        </a:solidFill>
                        <a:effectLst/>
                        <a:latin typeface="ArialMT" charset="0"/>
                      </a:endParaRPr>
                    </a:p>
                  </a:txBody>
                  <a:tcPr marL="6350" marR="6350" marT="6350" marB="0" anchor="ctr"/>
                </a:tc>
                <a:extLst>
                  <a:ext uri="{0D108BD9-81ED-4DB2-BD59-A6C34878D82A}">
                    <a16:rowId xmlns:a16="http://schemas.microsoft.com/office/drawing/2014/main" xmlns="" val="10006"/>
                  </a:ext>
                </a:extLst>
              </a:tr>
              <a:tr h="368408">
                <a:tc>
                  <a:txBody>
                    <a:bodyPr/>
                    <a:lstStyle/>
                    <a:p>
                      <a:pPr algn="ctr" fontAlgn="ctr"/>
                      <a:r>
                        <a:rPr lang="is-IS" sz="1400" u="none" strike="noStrike">
                          <a:effectLst/>
                        </a:rPr>
                        <a:t>III：2</a:t>
                      </a:r>
                      <a:endParaRPr lang="is-IS" sz="1400" b="0" i="0" u="none" strike="noStrike">
                        <a:solidFill>
                          <a:srgbClr val="000000"/>
                        </a:solidFill>
                        <a:effectLst/>
                        <a:latin typeface="ArialMT" charset="0"/>
                      </a:endParaRPr>
                    </a:p>
                  </a:txBody>
                  <a:tcPr marL="6350" marR="6350" marT="6350" marB="0" anchor="ctr"/>
                </a:tc>
                <a:tc>
                  <a:txBody>
                    <a:bodyPr/>
                    <a:lstStyle/>
                    <a:p>
                      <a:pPr algn="ctr" fontAlgn="ctr"/>
                      <a:r>
                        <a:rPr lang="zh-CN" altLang="en-US" sz="1400" u="none" strike="noStrike">
                          <a:effectLst/>
                        </a:rPr>
                        <a:t>姜金涛</a:t>
                      </a:r>
                      <a:endParaRPr lang="zh-CN" altLang="en-US" sz="1400" b="0" i="0" u="none" strike="noStrike">
                        <a:solidFill>
                          <a:srgbClr val="000000"/>
                        </a:solidFill>
                        <a:effectLst/>
                        <a:latin typeface="ArialMT" charset="0"/>
                      </a:endParaRPr>
                    </a:p>
                  </a:txBody>
                  <a:tcPr marL="6350" marR="6350" marT="6350" marB="0" anchor="ctr"/>
                </a:tc>
                <a:tc>
                  <a:txBody>
                    <a:bodyPr/>
                    <a:lstStyle/>
                    <a:p>
                      <a:pPr algn="ctr" fontAlgn="ctr"/>
                      <a:r>
                        <a:rPr lang="en-US" altLang="zh-CN" sz="1400" b="1" i="0" u="none" strike="noStrike" dirty="0">
                          <a:solidFill>
                            <a:srgbClr val="000000"/>
                          </a:solidFill>
                          <a:effectLst/>
                          <a:latin typeface="ArialMT" charset="0"/>
                        </a:rPr>
                        <a:t>7</a:t>
                      </a:r>
                      <a:endParaRPr lang="is-IS" sz="1400" b="1" i="0" u="none" strike="noStrike" dirty="0">
                        <a:solidFill>
                          <a:srgbClr val="000000"/>
                        </a:solidFill>
                        <a:effectLst/>
                        <a:latin typeface="ArialMT" charset="0"/>
                      </a:endParaRPr>
                    </a:p>
                  </a:txBody>
                  <a:tcPr marL="6350" marR="6350" marT="6350" marB="0" anchor="ctr"/>
                </a:tc>
                <a:tc>
                  <a:txBody>
                    <a:bodyPr/>
                    <a:lstStyle/>
                    <a:p>
                      <a:pPr algn="ctr" fontAlgn="ctr"/>
                      <a:r>
                        <a:rPr lang="is-IS" sz="1400" u="none" strike="noStrike" dirty="0">
                          <a:effectLst/>
                        </a:rPr>
                        <a:t>23</a:t>
                      </a:r>
                      <a:endParaRPr lang="is-IS" sz="1400" b="0" i="0" u="none" strike="noStrike" dirty="0">
                        <a:solidFill>
                          <a:srgbClr val="000000"/>
                        </a:solidFill>
                        <a:effectLst/>
                        <a:latin typeface="ArialMT" charset="0"/>
                      </a:endParaRPr>
                    </a:p>
                  </a:txBody>
                  <a:tcPr marL="6350" marR="6350" marT="6350" marB="0" anchor="ctr"/>
                </a:tc>
                <a:extLst>
                  <a:ext uri="{0D108BD9-81ED-4DB2-BD59-A6C34878D82A}">
                    <a16:rowId xmlns:a16="http://schemas.microsoft.com/office/drawing/2014/main" xmlns="" val="10007"/>
                  </a:ext>
                </a:extLst>
              </a:tr>
            </a:tbl>
          </a:graphicData>
        </a:graphic>
      </p:graphicFrame>
    </p:spTree>
    <p:extLst>
      <p:ext uri="{BB962C8B-B14F-4D97-AF65-F5344CB8AC3E}">
        <p14:creationId xmlns:p14="http://schemas.microsoft.com/office/powerpoint/2010/main" val="403876728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68677"/>
            <a:ext cx="9144000" cy="3374431"/>
          </a:xfrm>
          <a:prstGeom prst="rect">
            <a:avLst/>
          </a:prstGeom>
        </p:spPr>
      </p:pic>
      <p:pic>
        <p:nvPicPr>
          <p:cNvPr id="3" name="图片 2"/>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4052699" y="168677"/>
            <a:ext cx="3339775" cy="561662"/>
          </a:xfrm>
          <a:prstGeom prst="rect">
            <a:avLst/>
          </a:prstGeom>
        </p:spPr>
      </p:pic>
      <p:graphicFrame>
        <p:nvGraphicFramePr>
          <p:cNvPr id="4" name="表格 4"/>
          <p:cNvGraphicFramePr>
            <a:graphicFrameLocks noGrp="1"/>
          </p:cNvGraphicFramePr>
          <p:nvPr>
            <p:extLst>
              <p:ext uri="{D42A27DB-BD31-4B8C-83A1-F6EECF244321}">
                <p14:modId xmlns:p14="http://schemas.microsoft.com/office/powerpoint/2010/main" val="366788136"/>
              </p:ext>
            </p:extLst>
          </p:nvPr>
        </p:nvGraphicFramePr>
        <p:xfrm>
          <a:off x="337949" y="3688004"/>
          <a:ext cx="5862826" cy="2880220"/>
        </p:xfrm>
        <a:graphic>
          <a:graphicData uri="http://schemas.openxmlformats.org/drawingml/2006/table">
            <a:tbl>
              <a:tblPr>
                <a:tableStyleId>{5C22544A-7EE6-4342-B048-85BDC9FD1C3A}</a:tableStyleId>
              </a:tblPr>
              <a:tblGrid>
                <a:gridCol w="1182021">
                  <a:extLst>
                    <a:ext uri="{9D8B030D-6E8A-4147-A177-3AD203B41FA5}">
                      <a16:colId xmlns:a16="http://schemas.microsoft.com/office/drawing/2014/main" xmlns="" val="20000"/>
                    </a:ext>
                  </a:extLst>
                </a:gridCol>
                <a:gridCol w="1749392">
                  <a:extLst>
                    <a:ext uri="{9D8B030D-6E8A-4147-A177-3AD203B41FA5}">
                      <a16:colId xmlns:a16="http://schemas.microsoft.com/office/drawing/2014/main" xmlns="" val="20001"/>
                    </a:ext>
                  </a:extLst>
                </a:gridCol>
                <a:gridCol w="1749392">
                  <a:extLst>
                    <a:ext uri="{9D8B030D-6E8A-4147-A177-3AD203B41FA5}">
                      <a16:colId xmlns:a16="http://schemas.microsoft.com/office/drawing/2014/main" xmlns="" val="20002"/>
                    </a:ext>
                  </a:extLst>
                </a:gridCol>
                <a:gridCol w="1182021">
                  <a:extLst>
                    <a:ext uri="{9D8B030D-6E8A-4147-A177-3AD203B41FA5}">
                      <a16:colId xmlns:a16="http://schemas.microsoft.com/office/drawing/2014/main" xmlns="" val="20003"/>
                    </a:ext>
                  </a:extLst>
                </a:gridCol>
              </a:tblGrid>
              <a:tr h="288022">
                <a:tc>
                  <a:txBody>
                    <a:bodyPr/>
                    <a:lstStyle/>
                    <a:p>
                      <a:pPr algn="ctr" fontAlgn="ctr"/>
                      <a:r>
                        <a:rPr lang="en-US" altLang="zh-CN" sz="1200" b="1" u="none" strike="noStrike" dirty="0">
                          <a:effectLst/>
                        </a:rPr>
                        <a:t>IID</a:t>
                      </a:r>
                      <a:endParaRPr lang="zh-CN" altLang="en-US" sz="1200" b="1" i="0" u="none" strike="noStrike" dirty="0">
                        <a:solidFill>
                          <a:srgbClr val="000000"/>
                        </a:solidFill>
                        <a:effectLst/>
                        <a:latin typeface="ArialMT" charset="0"/>
                      </a:endParaRPr>
                    </a:p>
                  </a:txBody>
                  <a:tcPr marL="6350" marR="6350" marT="6350" marB="0" anchor="ctr"/>
                </a:tc>
                <a:tc>
                  <a:txBody>
                    <a:bodyPr/>
                    <a:lstStyle/>
                    <a:p>
                      <a:pPr algn="ctr" fontAlgn="ctr"/>
                      <a:r>
                        <a:rPr lang="en-US" altLang="zh-CN" sz="1200" b="1" i="0" u="none" strike="noStrike" dirty="0">
                          <a:solidFill>
                            <a:srgbClr val="000000"/>
                          </a:solidFill>
                          <a:effectLst/>
                          <a:latin typeface="ArialMT" charset="0"/>
                        </a:rPr>
                        <a:t>Name</a:t>
                      </a:r>
                      <a:endParaRPr lang="zh-CN" altLang="en-US" sz="1200" b="1" i="0" u="none" strike="noStrike" dirty="0">
                        <a:solidFill>
                          <a:srgbClr val="000000"/>
                        </a:solidFill>
                        <a:effectLst/>
                        <a:latin typeface="ArialMT" charset="0"/>
                      </a:endParaRPr>
                    </a:p>
                  </a:txBody>
                  <a:tcPr marL="6350" marR="6350" marT="6350" marB="0" anchor="ctr"/>
                </a:tc>
                <a:tc>
                  <a:txBody>
                    <a:bodyPr/>
                    <a:lstStyle/>
                    <a:p>
                      <a:pPr algn="ctr" fontAlgn="ctr"/>
                      <a:r>
                        <a:rPr lang="en-US" altLang="zh-CN" sz="1200" b="1" i="0" u="none" strike="noStrike" dirty="0" err="1">
                          <a:solidFill>
                            <a:schemeClr val="dk1"/>
                          </a:solidFill>
                          <a:effectLst/>
                          <a:latin typeface="+mn-lt"/>
                        </a:rPr>
                        <a:t>Seq</a:t>
                      </a:r>
                      <a:r>
                        <a:rPr lang="en-US" altLang="zh-CN" sz="1200" b="1" i="0" u="none" strike="noStrike" dirty="0">
                          <a:solidFill>
                            <a:schemeClr val="dk1"/>
                          </a:solidFill>
                          <a:effectLst/>
                          <a:latin typeface="+mn-lt"/>
                        </a:rPr>
                        <a:t> sample ID</a:t>
                      </a:r>
                    </a:p>
                  </a:txBody>
                  <a:tcPr marL="6350" marR="6350" marT="6350" marB="0" anchor="ctr"/>
                </a:tc>
                <a:tc>
                  <a:txBody>
                    <a:bodyPr/>
                    <a:lstStyle/>
                    <a:p>
                      <a:pPr algn="ctr" fontAlgn="ctr"/>
                      <a:r>
                        <a:rPr lang="en-US" altLang="zh-CN" sz="1200" b="1" u="none" strike="noStrike">
                          <a:effectLst/>
                        </a:rPr>
                        <a:t>Age</a:t>
                      </a:r>
                    </a:p>
                  </a:txBody>
                  <a:tcPr marL="6350" marR="6350" marT="6350" marB="0" anchor="ctr"/>
                </a:tc>
                <a:extLst>
                  <a:ext uri="{0D108BD9-81ED-4DB2-BD59-A6C34878D82A}">
                    <a16:rowId xmlns:a16="http://schemas.microsoft.com/office/drawing/2014/main" xmlns="" val="10000"/>
                  </a:ext>
                </a:extLst>
              </a:tr>
              <a:tr h="288022">
                <a:tc>
                  <a:txBody>
                    <a:bodyPr/>
                    <a:lstStyle/>
                    <a:p>
                      <a:pPr algn="ctr" fontAlgn="ctr"/>
                      <a:r>
                        <a:rPr lang="en-US" altLang="zh-CN" sz="1200" b="0" u="none" strike="noStrike" dirty="0">
                          <a:effectLst/>
                        </a:rPr>
                        <a:t>I</a:t>
                      </a:r>
                      <a:r>
                        <a:rPr lang="zh-CN" altLang="en-US" sz="1200" b="0" u="none" strike="noStrike" dirty="0">
                          <a:effectLst/>
                        </a:rPr>
                        <a:t>：</a:t>
                      </a:r>
                      <a:r>
                        <a:rPr lang="en-US" altLang="zh-CN" sz="1200" b="0" u="none" strike="noStrike" dirty="0">
                          <a:effectLst/>
                        </a:rPr>
                        <a:t>1</a:t>
                      </a:r>
                      <a:endParaRPr lang="en-US" altLang="zh-CN" sz="1200" b="0" i="0" u="none" strike="noStrike" dirty="0">
                        <a:solidFill>
                          <a:srgbClr val="000000"/>
                        </a:solidFill>
                        <a:effectLst/>
                        <a:latin typeface="ArialMT" charset="0"/>
                      </a:endParaRPr>
                    </a:p>
                  </a:txBody>
                  <a:tcPr marL="6350" marR="6350" marT="6350" marB="0" anchor="ctr"/>
                </a:tc>
                <a:tc>
                  <a:txBody>
                    <a:bodyPr/>
                    <a:lstStyle/>
                    <a:p>
                      <a:pPr algn="ctr" fontAlgn="ctr"/>
                      <a:r>
                        <a:rPr lang="en-US" altLang="zh-CN" sz="1200" b="0" u="none" strike="noStrike" dirty="0">
                          <a:effectLst/>
                        </a:rPr>
                        <a:t>A2</a:t>
                      </a:r>
                      <a:r>
                        <a:rPr lang="zh-CN" altLang="en-US" sz="1200" b="0" u="none" strike="noStrike" dirty="0">
                          <a:effectLst/>
                        </a:rPr>
                        <a:t>赵母</a:t>
                      </a:r>
                      <a:endParaRPr lang="zh-CN" altLang="en-US" sz="1200" b="0" i="0" u="none" strike="noStrike" dirty="0">
                        <a:solidFill>
                          <a:srgbClr val="000000"/>
                        </a:solidFill>
                        <a:effectLst/>
                        <a:latin typeface="ArialMT" charset="0"/>
                      </a:endParaRPr>
                    </a:p>
                  </a:txBody>
                  <a:tcPr marL="6350" marR="6350" marT="6350" marB="0" anchor="ctr"/>
                </a:tc>
                <a:tc>
                  <a:txBody>
                    <a:bodyPr/>
                    <a:lstStyle/>
                    <a:p>
                      <a:pPr algn="ctr" fontAlgn="ctr"/>
                      <a:r>
                        <a:rPr lang="en-US" altLang="zh-CN" sz="1200" b="1" i="0" u="none" strike="noStrike" dirty="0">
                          <a:solidFill>
                            <a:srgbClr val="000000"/>
                          </a:solidFill>
                          <a:effectLst/>
                          <a:latin typeface="ArialMT" charset="0"/>
                        </a:rPr>
                        <a:t>2</a:t>
                      </a:r>
                      <a:endParaRPr lang="zh-CN" altLang="en-US" sz="1200" b="1" i="0" u="none" strike="noStrike" dirty="0">
                        <a:solidFill>
                          <a:srgbClr val="000000"/>
                        </a:solidFill>
                        <a:effectLst/>
                        <a:latin typeface="ArialMT" charset="0"/>
                      </a:endParaRPr>
                    </a:p>
                  </a:txBody>
                  <a:tcPr marL="6350" marR="6350" marT="6350" marB="0" anchor="ctr"/>
                </a:tc>
                <a:tc>
                  <a:txBody>
                    <a:bodyPr/>
                    <a:lstStyle/>
                    <a:p>
                      <a:pPr algn="ctr" fontAlgn="ctr"/>
                      <a:r>
                        <a:rPr lang="fi-FI" sz="1200" b="0" u="none" strike="noStrike" dirty="0">
                          <a:effectLst/>
                        </a:rPr>
                        <a:t>79</a:t>
                      </a:r>
                      <a:endParaRPr lang="fi-FI" sz="1200" b="0" i="0" u="none" strike="noStrike" dirty="0">
                        <a:solidFill>
                          <a:srgbClr val="000000"/>
                        </a:solidFill>
                        <a:effectLst/>
                        <a:latin typeface="ArialMT" charset="0"/>
                      </a:endParaRPr>
                    </a:p>
                  </a:txBody>
                  <a:tcPr marL="6350" marR="6350" marT="6350" marB="0" anchor="ctr"/>
                </a:tc>
                <a:extLst>
                  <a:ext uri="{0D108BD9-81ED-4DB2-BD59-A6C34878D82A}">
                    <a16:rowId xmlns:a16="http://schemas.microsoft.com/office/drawing/2014/main" xmlns="" val="10001"/>
                  </a:ext>
                </a:extLst>
              </a:tr>
              <a:tr h="288022">
                <a:tc>
                  <a:txBody>
                    <a:bodyPr/>
                    <a:lstStyle/>
                    <a:p>
                      <a:pPr algn="ctr" fontAlgn="ctr"/>
                      <a:r>
                        <a:rPr lang="is-IS" sz="1200" b="0" u="none" strike="noStrike" dirty="0">
                          <a:effectLst/>
                        </a:rPr>
                        <a:t>I：2</a:t>
                      </a:r>
                      <a:endParaRPr lang="is-IS" sz="1200" b="0" i="0" u="none" strike="noStrike" dirty="0">
                        <a:solidFill>
                          <a:srgbClr val="000000"/>
                        </a:solidFill>
                        <a:effectLst/>
                        <a:latin typeface="ArialMT" charset="0"/>
                      </a:endParaRPr>
                    </a:p>
                  </a:txBody>
                  <a:tcPr marL="6350" marR="6350" marT="6350" marB="0" anchor="ctr"/>
                </a:tc>
                <a:tc>
                  <a:txBody>
                    <a:bodyPr/>
                    <a:lstStyle/>
                    <a:p>
                      <a:pPr algn="ctr" fontAlgn="ctr"/>
                      <a:r>
                        <a:rPr lang="zh-CN" altLang="en-US" sz="1200" b="0" u="none" strike="noStrike" dirty="0">
                          <a:effectLst/>
                        </a:rPr>
                        <a:t>赵父（</a:t>
                      </a:r>
                      <a:r>
                        <a:rPr lang="en-US" altLang="zh-CN" sz="1200" b="0" u="none" strike="noStrike" dirty="0">
                          <a:effectLst/>
                        </a:rPr>
                        <a:t>63</a:t>
                      </a:r>
                      <a:r>
                        <a:rPr lang="zh-CN" altLang="en-US" sz="1200" b="0" u="none" strike="noStrike" dirty="0">
                          <a:effectLst/>
                        </a:rPr>
                        <a:t>岁去世）</a:t>
                      </a:r>
                      <a:endParaRPr lang="zh-CN" altLang="en-US" sz="1200" b="0" i="0" u="none" strike="noStrike" dirty="0">
                        <a:solidFill>
                          <a:srgbClr val="000000"/>
                        </a:solidFill>
                        <a:effectLst/>
                        <a:latin typeface="ArialMT" charset="0"/>
                      </a:endParaRPr>
                    </a:p>
                  </a:txBody>
                  <a:tcPr marL="6350" marR="6350" marT="6350" marB="0" anchor="ctr"/>
                </a:tc>
                <a:tc>
                  <a:txBody>
                    <a:bodyPr/>
                    <a:lstStyle/>
                    <a:p>
                      <a:pPr algn="ctr" fontAlgn="ctr"/>
                      <a:endParaRPr lang="zh-CN" altLang="en-US" sz="1200" b="1" i="0" u="none" strike="noStrike" dirty="0">
                        <a:solidFill>
                          <a:srgbClr val="000000"/>
                        </a:solidFill>
                        <a:effectLst/>
                        <a:latin typeface="ArialMT" charset="0"/>
                      </a:endParaRPr>
                    </a:p>
                  </a:txBody>
                  <a:tcPr marL="6350" marR="6350" marT="6350" marB="0" anchor="ctr"/>
                </a:tc>
                <a:tc>
                  <a:txBody>
                    <a:bodyPr/>
                    <a:lstStyle/>
                    <a:p>
                      <a:pPr algn="ctr" fontAlgn="ctr"/>
                      <a:r>
                        <a:rPr lang="zh-CN" altLang="en-US" sz="1200" b="0" u="none" strike="noStrike">
                          <a:effectLst/>
                        </a:rPr>
                        <a:t>　</a:t>
                      </a:r>
                      <a:endParaRPr lang="zh-CN" altLang="en-US" sz="1200" b="0" i="0" u="none" strike="noStrike">
                        <a:solidFill>
                          <a:srgbClr val="000000"/>
                        </a:solidFill>
                        <a:effectLst/>
                        <a:latin typeface="ArialMT" charset="0"/>
                      </a:endParaRPr>
                    </a:p>
                  </a:txBody>
                  <a:tcPr marL="6350" marR="6350" marT="6350" marB="0" anchor="ctr"/>
                </a:tc>
                <a:extLst>
                  <a:ext uri="{0D108BD9-81ED-4DB2-BD59-A6C34878D82A}">
                    <a16:rowId xmlns:a16="http://schemas.microsoft.com/office/drawing/2014/main" xmlns="" val="10002"/>
                  </a:ext>
                </a:extLst>
              </a:tr>
              <a:tr h="288022">
                <a:tc>
                  <a:txBody>
                    <a:bodyPr/>
                    <a:lstStyle/>
                    <a:p>
                      <a:pPr algn="ctr" fontAlgn="ctr"/>
                      <a:r>
                        <a:rPr lang="en-US" altLang="zh-CN" sz="1200" b="0" u="none" strike="noStrike" dirty="0">
                          <a:effectLst/>
                        </a:rPr>
                        <a:t>II</a:t>
                      </a:r>
                      <a:r>
                        <a:rPr lang="zh-CN" altLang="en-US" sz="1200" b="0" u="none" strike="noStrike" dirty="0">
                          <a:effectLst/>
                        </a:rPr>
                        <a:t>：</a:t>
                      </a:r>
                      <a:r>
                        <a:rPr lang="en-US" altLang="zh-CN" sz="1200" b="0" u="none" strike="noStrike" dirty="0">
                          <a:effectLst/>
                        </a:rPr>
                        <a:t>1</a:t>
                      </a:r>
                      <a:endParaRPr lang="en-US" altLang="zh-CN" sz="1200" b="0" i="0" u="none" strike="noStrike" dirty="0">
                        <a:solidFill>
                          <a:srgbClr val="000000"/>
                        </a:solidFill>
                        <a:effectLst/>
                        <a:latin typeface="ArialMT" charset="0"/>
                      </a:endParaRPr>
                    </a:p>
                  </a:txBody>
                  <a:tcPr marL="6350" marR="6350" marT="6350" marB="0" anchor="ctr"/>
                </a:tc>
                <a:tc>
                  <a:txBody>
                    <a:bodyPr/>
                    <a:lstStyle/>
                    <a:p>
                      <a:pPr algn="ctr" fontAlgn="ctr"/>
                      <a:r>
                        <a:rPr lang="en-US" altLang="zh-CN" sz="1200" b="0" u="none" strike="noStrike">
                          <a:effectLst/>
                        </a:rPr>
                        <a:t>A7</a:t>
                      </a:r>
                      <a:r>
                        <a:rPr lang="zh-CN" altLang="en-US" sz="1200" b="0" u="none" strike="noStrike">
                          <a:effectLst/>
                        </a:rPr>
                        <a:t>赵姐</a:t>
                      </a:r>
                      <a:endParaRPr lang="zh-CN" altLang="en-US" sz="1200" b="0" i="0" u="none" strike="noStrike">
                        <a:solidFill>
                          <a:srgbClr val="000000"/>
                        </a:solidFill>
                        <a:effectLst/>
                        <a:latin typeface="ArialMT" charset="0"/>
                      </a:endParaRPr>
                    </a:p>
                  </a:txBody>
                  <a:tcPr marL="6350" marR="6350" marT="6350" marB="0" anchor="ctr"/>
                </a:tc>
                <a:tc>
                  <a:txBody>
                    <a:bodyPr/>
                    <a:lstStyle/>
                    <a:p>
                      <a:pPr algn="ctr" fontAlgn="ctr"/>
                      <a:r>
                        <a:rPr lang="en-US" altLang="zh-CN" sz="1200" b="1" i="0" u="none" strike="noStrike" dirty="0">
                          <a:solidFill>
                            <a:srgbClr val="000000"/>
                          </a:solidFill>
                          <a:effectLst/>
                          <a:latin typeface="ArialMT" charset="0"/>
                        </a:rPr>
                        <a:t>7</a:t>
                      </a:r>
                      <a:endParaRPr lang="zh-CN" altLang="en-US" sz="1200" b="1" i="0" u="none" strike="noStrike" dirty="0">
                        <a:solidFill>
                          <a:srgbClr val="000000"/>
                        </a:solidFill>
                        <a:effectLst/>
                        <a:latin typeface="ArialMT" charset="0"/>
                      </a:endParaRPr>
                    </a:p>
                  </a:txBody>
                  <a:tcPr marL="6350" marR="6350" marT="6350" marB="0" anchor="ctr"/>
                </a:tc>
                <a:tc>
                  <a:txBody>
                    <a:bodyPr/>
                    <a:lstStyle/>
                    <a:p>
                      <a:pPr algn="ctr" fontAlgn="ctr"/>
                      <a:r>
                        <a:rPr lang="en-US" altLang="zh-CN" sz="1200" b="0" u="none" strike="noStrike">
                          <a:effectLst/>
                        </a:rPr>
                        <a:t>43</a:t>
                      </a:r>
                      <a:endParaRPr lang="en-US" altLang="zh-CN" sz="1200" b="0" i="0" u="none" strike="noStrike">
                        <a:solidFill>
                          <a:srgbClr val="000000"/>
                        </a:solidFill>
                        <a:effectLst/>
                        <a:latin typeface="ArialMT" charset="0"/>
                      </a:endParaRPr>
                    </a:p>
                  </a:txBody>
                  <a:tcPr marL="6350" marR="6350" marT="6350" marB="0" anchor="ctr"/>
                </a:tc>
                <a:extLst>
                  <a:ext uri="{0D108BD9-81ED-4DB2-BD59-A6C34878D82A}">
                    <a16:rowId xmlns:a16="http://schemas.microsoft.com/office/drawing/2014/main" xmlns="" val="10003"/>
                  </a:ext>
                </a:extLst>
              </a:tr>
              <a:tr h="288022">
                <a:tc>
                  <a:txBody>
                    <a:bodyPr/>
                    <a:lstStyle/>
                    <a:p>
                      <a:pPr algn="ctr" fontAlgn="ctr"/>
                      <a:r>
                        <a:rPr lang="en-US" altLang="zh-CN" sz="1200" b="0" u="none" strike="noStrike" dirty="0">
                          <a:effectLst/>
                        </a:rPr>
                        <a:t>II</a:t>
                      </a:r>
                      <a:r>
                        <a:rPr lang="zh-CN" altLang="en-US" sz="1200" b="0" u="none" strike="noStrike" dirty="0">
                          <a:effectLst/>
                        </a:rPr>
                        <a:t>：</a:t>
                      </a:r>
                      <a:r>
                        <a:rPr lang="en-US" altLang="zh-CN" sz="1200" b="0" u="none" strike="noStrike" dirty="0">
                          <a:effectLst/>
                        </a:rPr>
                        <a:t>3</a:t>
                      </a:r>
                      <a:endParaRPr lang="en-US" altLang="zh-CN" sz="1200" b="0" i="0" u="none" strike="noStrike" dirty="0">
                        <a:solidFill>
                          <a:srgbClr val="FF0000"/>
                        </a:solidFill>
                        <a:effectLst/>
                        <a:latin typeface="ArialMT" charset="0"/>
                      </a:endParaRPr>
                    </a:p>
                  </a:txBody>
                  <a:tcPr marL="6350" marR="6350" marT="6350" marB="0" anchor="ctr"/>
                </a:tc>
                <a:tc>
                  <a:txBody>
                    <a:bodyPr/>
                    <a:lstStyle/>
                    <a:p>
                      <a:pPr algn="ctr" fontAlgn="ctr"/>
                      <a:r>
                        <a:rPr lang="en-US" altLang="zh-CN" sz="1200" b="0" u="none" strike="noStrike" dirty="0">
                          <a:effectLst/>
                        </a:rPr>
                        <a:t>A1</a:t>
                      </a:r>
                      <a:r>
                        <a:rPr lang="zh-CN" altLang="en-US" sz="1200" b="0" u="none" strike="noStrike" dirty="0">
                          <a:effectLst/>
                        </a:rPr>
                        <a:t>赵患（先证者）</a:t>
                      </a:r>
                      <a:endParaRPr lang="zh-CN" altLang="en-US" sz="1200" b="0" i="0" u="none" strike="noStrike" dirty="0">
                        <a:solidFill>
                          <a:srgbClr val="FF0000"/>
                        </a:solidFill>
                        <a:effectLst/>
                        <a:latin typeface="ArialMT" charset="0"/>
                      </a:endParaRPr>
                    </a:p>
                  </a:txBody>
                  <a:tcPr marL="6350" marR="6350" marT="6350" marB="0" anchor="ctr"/>
                </a:tc>
                <a:tc>
                  <a:txBody>
                    <a:bodyPr/>
                    <a:lstStyle/>
                    <a:p>
                      <a:pPr algn="ctr" fontAlgn="ctr"/>
                      <a:r>
                        <a:rPr lang="en-US" altLang="zh-CN" sz="1200" b="1" i="0" u="none" strike="noStrike" dirty="0">
                          <a:solidFill>
                            <a:schemeClr val="tx1"/>
                          </a:solidFill>
                          <a:effectLst/>
                          <a:latin typeface="ArialMT" charset="0"/>
                        </a:rPr>
                        <a:t>1</a:t>
                      </a:r>
                      <a:endParaRPr lang="zh-CN" altLang="en-US" sz="1200" b="1" i="0" u="none" strike="noStrike" dirty="0">
                        <a:solidFill>
                          <a:schemeClr val="tx1"/>
                        </a:solidFill>
                        <a:effectLst/>
                        <a:latin typeface="ArialMT" charset="0"/>
                      </a:endParaRPr>
                    </a:p>
                  </a:txBody>
                  <a:tcPr marL="6350" marR="6350" marT="6350" marB="0" anchor="ctr"/>
                </a:tc>
                <a:tc>
                  <a:txBody>
                    <a:bodyPr/>
                    <a:lstStyle/>
                    <a:p>
                      <a:pPr algn="ctr" fontAlgn="ctr"/>
                      <a:r>
                        <a:rPr lang="en-US" altLang="zh-CN" sz="1200" b="0" u="none" strike="noStrike" dirty="0">
                          <a:solidFill>
                            <a:schemeClr val="tx1"/>
                          </a:solidFill>
                          <a:effectLst/>
                        </a:rPr>
                        <a:t>40</a:t>
                      </a:r>
                      <a:endParaRPr lang="en-US" altLang="zh-CN" sz="1200" b="0" i="0" u="none" strike="noStrike" dirty="0">
                        <a:solidFill>
                          <a:schemeClr val="tx1"/>
                        </a:solidFill>
                        <a:effectLst/>
                        <a:latin typeface="ArialMT" charset="0"/>
                      </a:endParaRPr>
                    </a:p>
                  </a:txBody>
                  <a:tcPr marL="6350" marR="6350" marT="6350" marB="0" anchor="ctr"/>
                </a:tc>
                <a:extLst>
                  <a:ext uri="{0D108BD9-81ED-4DB2-BD59-A6C34878D82A}">
                    <a16:rowId xmlns:a16="http://schemas.microsoft.com/office/drawing/2014/main" xmlns="" val="10004"/>
                  </a:ext>
                </a:extLst>
              </a:tr>
              <a:tr h="288022">
                <a:tc>
                  <a:txBody>
                    <a:bodyPr/>
                    <a:lstStyle/>
                    <a:p>
                      <a:pPr algn="ctr" fontAlgn="ctr"/>
                      <a:r>
                        <a:rPr lang="en-US" altLang="zh-CN" sz="1200" b="0" u="none" strike="noStrike" dirty="0">
                          <a:effectLst/>
                        </a:rPr>
                        <a:t>II</a:t>
                      </a:r>
                      <a:r>
                        <a:rPr lang="zh-CN" altLang="en-US" sz="1200" b="0" u="none" strike="noStrike" dirty="0">
                          <a:effectLst/>
                        </a:rPr>
                        <a:t>：</a:t>
                      </a:r>
                      <a:r>
                        <a:rPr lang="en-US" altLang="zh-CN" sz="1200" b="0" u="none" strike="noStrike" dirty="0">
                          <a:effectLst/>
                        </a:rPr>
                        <a:t>5</a:t>
                      </a:r>
                      <a:endParaRPr lang="en-US" altLang="zh-CN" sz="1200" b="0" i="0" u="none" strike="noStrike" dirty="0">
                        <a:solidFill>
                          <a:srgbClr val="000000"/>
                        </a:solidFill>
                        <a:effectLst/>
                        <a:latin typeface="ArialMT" charset="0"/>
                      </a:endParaRPr>
                    </a:p>
                  </a:txBody>
                  <a:tcPr marL="6350" marR="6350" marT="6350" marB="0" anchor="ctr"/>
                </a:tc>
                <a:tc>
                  <a:txBody>
                    <a:bodyPr/>
                    <a:lstStyle/>
                    <a:p>
                      <a:pPr algn="ctr" fontAlgn="ctr"/>
                      <a:r>
                        <a:rPr lang="en-US" altLang="zh-CN" sz="1200" b="0" u="none" strike="noStrike">
                          <a:effectLst/>
                        </a:rPr>
                        <a:t>A8</a:t>
                      </a:r>
                      <a:r>
                        <a:rPr lang="zh-CN" altLang="en-US" sz="1200" b="0" u="none" strike="noStrike">
                          <a:effectLst/>
                        </a:rPr>
                        <a:t>赵弟</a:t>
                      </a:r>
                      <a:endParaRPr lang="zh-CN" altLang="en-US" sz="1200" b="0" i="0" u="none" strike="noStrike">
                        <a:solidFill>
                          <a:srgbClr val="000000"/>
                        </a:solidFill>
                        <a:effectLst/>
                        <a:latin typeface="ArialMT" charset="0"/>
                      </a:endParaRPr>
                    </a:p>
                  </a:txBody>
                  <a:tcPr marL="6350" marR="6350" marT="6350" marB="0" anchor="ctr"/>
                </a:tc>
                <a:tc>
                  <a:txBody>
                    <a:bodyPr/>
                    <a:lstStyle/>
                    <a:p>
                      <a:pPr algn="ctr" fontAlgn="ctr"/>
                      <a:r>
                        <a:rPr lang="en-US" altLang="zh-CN" sz="1200" b="1" i="0" u="none" strike="noStrike" dirty="0">
                          <a:solidFill>
                            <a:srgbClr val="000000"/>
                          </a:solidFill>
                          <a:effectLst/>
                          <a:latin typeface="ArialMT" charset="0"/>
                        </a:rPr>
                        <a:t>8</a:t>
                      </a:r>
                      <a:endParaRPr lang="zh-CN" altLang="en-US" sz="1200" b="1" i="0" u="none" strike="noStrike" dirty="0">
                        <a:solidFill>
                          <a:srgbClr val="000000"/>
                        </a:solidFill>
                        <a:effectLst/>
                        <a:latin typeface="ArialMT" charset="0"/>
                      </a:endParaRPr>
                    </a:p>
                  </a:txBody>
                  <a:tcPr marL="6350" marR="6350" marT="6350" marB="0" anchor="ctr"/>
                </a:tc>
                <a:tc>
                  <a:txBody>
                    <a:bodyPr/>
                    <a:lstStyle/>
                    <a:p>
                      <a:pPr algn="ctr" fontAlgn="ctr"/>
                      <a:r>
                        <a:rPr lang="en-US" altLang="zh-CN" sz="1200" b="0" u="none" strike="noStrike">
                          <a:effectLst/>
                        </a:rPr>
                        <a:t>35</a:t>
                      </a:r>
                      <a:endParaRPr lang="en-US" altLang="zh-CN" sz="1200" b="0" i="0" u="none" strike="noStrike">
                        <a:solidFill>
                          <a:srgbClr val="000000"/>
                        </a:solidFill>
                        <a:effectLst/>
                        <a:latin typeface="ArialMT" charset="0"/>
                      </a:endParaRPr>
                    </a:p>
                  </a:txBody>
                  <a:tcPr marL="6350" marR="6350" marT="6350" marB="0" anchor="ctr"/>
                </a:tc>
                <a:extLst>
                  <a:ext uri="{0D108BD9-81ED-4DB2-BD59-A6C34878D82A}">
                    <a16:rowId xmlns:a16="http://schemas.microsoft.com/office/drawing/2014/main" xmlns="" val="10005"/>
                  </a:ext>
                </a:extLst>
              </a:tr>
              <a:tr h="288022">
                <a:tc>
                  <a:txBody>
                    <a:bodyPr/>
                    <a:lstStyle/>
                    <a:p>
                      <a:pPr algn="ctr" fontAlgn="ctr"/>
                      <a:r>
                        <a:rPr lang="en-US" altLang="zh-CN" sz="1200" b="0" u="none" strike="noStrike">
                          <a:effectLst/>
                        </a:rPr>
                        <a:t>III</a:t>
                      </a:r>
                      <a:r>
                        <a:rPr lang="zh-CN" altLang="en-US" sz="1200" b="0" u="none" strike="noStrike">
                          <a:effectLst/>
                        </a:rPr>
                        <a:t>：</a:t>
                      </a:r>
                      <a:r>
                        <a:rPr lang="en-US" altLang="zh-CN" sz="1200" b="0" u="none" strike="noStrike">
                          <a:effectLst/>
                        </a:rPr>
                        <a:t>3</a:t>
                      </a:r>
                      <a:endParaRPr lang="en-US" altLang="zh-CN" sz="1200" b="0" i="0" u="none" strike="noStrike">
                        <a:solidFill>
                          <a:srgbClr val="000000"/>
                        </a:solidFill>
                        <a:effectLst/>
                        <a:latin typeface="ArialMT" charset="0"/>
                      </a:endParaRPr>
                    </a:p>
                  </a:txBody>
                  <a:tcPr marL="6350" marR="6350" marT="6350" marB="0" anchor="ctr"/>
                </a:tc>
                <a:tc>
                  <a:txBody>
                    <a:bodyPr/>
                    <a:lstStyle/>
                    <a:p>
                      <a:pPr algn="ctr" fontAlgn="ctr"/>
                      <a:r>
                        <a:rPr lang="en-US" altLang="zh-CN" sz="1200" b="0" u="none" strike="noStrike">
                          <a:effectLst/>
                        </a:rPr>
                        <a:t>A3</a:t>
                      </a:r>
                      <a:r>
                        <a:rPr lang="zh-CN" altLang="en-US" sz="1200" b="0" u="none" strike="noStrike">
                          <a:effectLst/>
                        </a:rPr>
                        <a:t>赵银松（儿子）</a:t>
                      </a:r>
                      <a:endParaRPr lang="zh-CN" altLang="en-US" sz="1200" b="0" i="0" u="none" strike="noStrike">
                        <a:solidFill>
                          <a:srgbClr val="000000"/>
                        </a:solidFill>
                        <a:effectLst/>
                        <a:latin typeface="ArialMT" charset="0"/>
                      </a:endParaRPr>
                    </a:p>
                  </a:txBody>
                  <a:tcPr marL="6350" marR="6350" marT="6350" marB="0" anchor="ctr"/>
                </a:tc>
                <a:tc>
                  <a:txBody>
                    <a:bodyPr/>
                    <a:lstStyle/>
                    <a:p>
                      <a:pPr algn="ctr" fontAlgn="ctr"/>
                      <a:r>
                        <a:rPr lang="en-US" altLang="zh-CN" sz="1200" b="1" i="0" u="none" strike="noStrike" dirty="0">
                          <a:solidFill>
                            <a:srgbClr val="000000"/>
                          </a:solidFill>
                          <a:effectLst/>
                          <a:latin typeface="ArialMT" charset="0"/>
                        </a:rPr>
                        <a:t>3</a:t>
                      </a:r>
                      <a:endParaRPr lang="zh-CN" altLang="en-US" sz="1200" b="1" i="0" u="none" strike="noStrike" dirty="0">
                        <a:solidFill>
                          <a:srgbClr val="000000"/>
                        </a:solidFill>
                        <a:effectLst/>
                        <a:latin typeface="ArialMT" charset="0"/>
                      </a:endParaRPr>
                    </a:p>
                  </a:txBody>
                  <a:tcPr marL="6350" marR="6350" marT="6350" marB="0" anchor="ctr"/>
                </a:tc>
                <a:tc>
                  <a:txBody>
                    <a:bodyPr/>
                    <a:lstStyle/>
                    <a:p>
                      <a:pPr algn="ctr" fontAlgn="ctr"/>
                      <a:r>
                        <a:rPr lang="en-US" altLang="zh-CN" sz="1200" b="0" u="none" strike="noStrike">
                          <a:effectLst/>
                        </a:rPr>
                        <a:t>14</a:t>
                      </a:r>
                      <a:endParaRPr lang="en-US" altLang="zh-CN" sz="1200" b="0" i="0" u="none" strike="noStrike">
                        <a:solidFill>
                          <a:srgbClr val="000000"/>
                        </a:solidFill>
                        <a:effectLst/>
                        <a:latin typeface="ArialMT" charset="0"/>
                      </a:endParaRPr>
                    </a:p>
                  </a:txBody>
                  <a:tcPr marL="6350" marR="6350" marT="6350" marB="0" anchor="ctr"/>
                </a:tc>
                <a:extLst>
                  <a:ext uri="{0D108BD9-81ED-4DB2-BD59-A6C34878D82A}">
                    <a16:rowId xmlns:a16="http://schemas.microsoft.com/office/drawing/2014/main" xmlns="" val="10006"/>
                  </a:ext>
                </a:extLst>
              </a:tr>
              <a:tr h="288022">
                <a:tc>
                  <a:txBody>
                    <a:bodyPr/>
                    <a:lstStyle/>
                    <a:p>
                      <a:pPr algn="ctr" fontAlgn="ctr"/>
                      <a:r>
                        <a:rPr lang="en-US" altLang="zh-CN" sz="1200" b="0" u="none" strike="noStrike" dirty="0">
                          <a:effectLst/>
                        </a:rPr>
                        <a:t>III</a:t>
                      </a:r>
                      <a:r>
                        <a:rPr lang="zh-CN" altLang="en-US" sz="1200" b="0" u="none" strike="noStrike" dirty="0">
                          <a:effectLst/>
                        </a:rPr>
                        <a:t>：</a:t>
                      </a:r>
                      <a:r>
                        <a:rPr lang="en-US" altLang="zh-CN" sz="1200" b="0" u="none" strike="noStrike" dirty="0">
                          <a:effectLst/>
                        </a:rPr>
                        <a:t>4</a:t>
                      </a:r>
                      <a:endParaRPr lang="en-US" altLang="zh-CN" sz="1200" b="0" i="0" u="none" strike="noStrike" dirty="0">
                        <a:solidFill>
                          <a:srgbClr val="000000"/>
                        </a:solidFill>
                        <a:effectLst/>
                        <a:latin typeface="ArialMT" charset="0"/>
                      </a:endParaRPr>
                    </a:p>
                  </a:txBody>
                  <a:tcPr marL="6350" marR="6350" marT="6350" marB="0" anchor="ctr"/>
                </a:tc>
                <a:tc>
                  <a:txBody>
                    <a:bodyPr/>
                    <a:lstStyle/>
                    <a:p>
                      <a:pPr algn="ctr" fontAlgn="ctr"/>
                      <a:r>
                        <a:rPr lang="zh-CN" altLang="en-US" sz="1200" b="0" u="none" strike="noStrike">
                          <a:effectLst/>
                        </a:rPr>
                        <a:t>赵璐璐（女儿）</a:t>
                      </a:r>
                      <a:endParaRPr lang="zh-CN" altLang="en-US" sz="1200" b="0" i="0" u="none" strike="noStrike">
                        <a:solidFill>
                          <a:srgbClr val="000000"/>
                        </a:solidFill>
                        <a:effectLst/>
                        <a:latin typeface="ArialMT" charset="0"/>
                      </a:endParaRPr>
                    </a:p>
                  </a:txBody>
                  <a:tcPr marL="6350" marR="6350" marT="6350" marB="0" anchor="ctr"/>
                </a:tc>
                <a:tc>
                  <a:txBody>
                    <a:bodyPr/>
                    <a:lstStyle/>
                    <a:p>
                      <a:pPr algn="ctr" fontAlgn="ctr"/>
                      <a:r>
                        <a:rPr lang="en-US" altLang="zh-CN" sz="1200" b="1" i="0" u="none" strike="noStrike" dirty="0">
                          <a:solidFill>
                            <a:srgbClr val="000000"/>
                          </a:solidFill>
                          <a:effectLst/>
                          <a:latin typeface="ArialMT" charset="0"/>
                        </a:rPr>
                        <a:t>5</a:t>
                      </a:r>
                      <a:endParaRPr lang="zh-CN" altLang="en-US" sz="1200" b="1" i="0" u="none" strike="noStrike" dirty="0">
                        <a:solidFill>
                          <a:srgbClr val="000000"/>
                        </a:solidFill>
                        <a:effectLst/>
                        <a:latin typeface="ArialMT" charset="0"/>
                      </a:endParaRPr>
                    </a:p>
                  </a:txBody>
                  <a:tcPr marL="6350" marR="6350" marT="6350" marB="0" anchor="ctr"/>
                </a:tc>
                <a:tc>
                  <a:txBody>
                    <a:bodyPr/>
                    <a:lstStyle/>
                    <a:p>
                      <a:pPr algn="ctr" fontAlgn="ctr"/>
                      <a:r>
                        <a:rPr lang="is-IS" sz="1200" b="0" u="none" strike="noStrike">
                          <a:effectLst/>
                        </a:rPr>
                        <a:t>2</a:t>
                      </a:r>
                      <a:endParaRPr lang="is-IS" sz="1200" b="0" i="0" u="none" strike="noStrike">
                        <a:solidFill>
                          <a:srgbClr val="000000"/>
                        </a:solidFill>
                        <a:effectLst/>
                        <a:latin typeface="ArialMT" charset="0"/>
                      </a:endParaRPr>
                    </a:p>
                  </a:txBody>
                  <a:tcPr marL="6350" marR="6350" marT="6350" marB="0" anchor="ctr"/>
                </a:tc>
                <a:extLst>
                  <a:ext uri="{0D108BD9-81ED-4DB2-BD59-A6C34878D82A}">
                    <a16:rowId xmlns:a16="http://schemas.microsoft.com/office/drawing/2014/main" xmlns="" val="10007"/>
                  </a:ext>
                </a:extLst>
              </a:tr>
              <a:tr h="288022">
                <a:tc>
                  <a:txBody>
                    <a:bodyPr/>
                    <a:lstStyle/>
                    <a:p>
                      <a:pPr algn="ctr" fontAlgn="ctr"/>
                      <a:r>
                        <a:rPr lang="en-US" altLang="zh-CN" sz="1200" b="0" u="none" strike="noStrike" dirty="0">
                          <a:effectLst/>
                        </a:rPr>
                        <a:t>III</a:t>
                      </a:r>
                      <a:r>
                        <a:rPr lang="zh-CN" altLang="en-US" sz="1200" b="0" u="none" strike="noStrike" dirty="0">
                          <a:effectLst/>
                        </a:rPr>
                        <a:t>：</a:t>
                      </a:r>
                      <a:r>
                        <a:rPr lang="en-US" altLang="zh-CN" sz="1200" b="0" u="none" strike="noStrike" dirty="0">
                          <a:effectLst/>
                        </a:rPr>
                        <a:t>5</a:t>
                      </a:r>
                      <a:endParaRPr lang="en-US" altLang="zh-CN" sz="1200" b="0" i="0" u="none" strike="noStrike" dirty="0">
                        <a:solidFill>
                          <a:srgbClr val="000000"/>
                        </a:solidFill>
                        <a:effectLst/>
                        <a:latin typeface="ArialMT" charset="0"/>
                      </a:endParaRPr>
                    </a:p>
                  </a:txBody>
                  <a:tcPr marL="6350" marR="6350" marT="6350" marB="0" anchor="ctr"/>
                </a:tc>
                <a:tc>
                  <a:txBody>
                    <a:bodyPr/>
                    <a:lstStyle/>
                    <a:p>
                      <a:pPr algn="ctr" fontAlgn="ctr"/>
                      <a:r>
                        <a:rPr lang="en-US" altLang="zh-CN" sz="1200" b="0" u="none" strike="noStrike" dirty="0">
                          <a:effectLst/>
                        </a:rPr>
                        <a:t>A4</a:t>
                      </a:r>
                      <a:r>
                        <a:rPr lang="zh-CN" altLang="en-US" sz="1200" b="0" u="none" strike="noStrike" dirty="0">
                          <a:effectLst/>
                        </a:rPr>
                        <a:t>赵子威 （侄子）</a:t>
                      </a:r>
                      <a:endParaRPr lang="zh-CN" altLang="en-US" sz="1200" b="0" i="0" u="none" strike="noStrike" dirty="0">
                        <a:solidFill>
                          <a:srgbClr val="000000"/>
                        </a:solidFill>
                        <a:effectLst/>
                        <a:latin typeface="ArialMT" charset="0"/>
                      </a:endParaRPr>
                    </a:p>
                  </a:txBody>
                  <a:tcPr marL="6350" marR="6350" marT="6350" marB="0" anchor="ctr"/>
                </a:tc>
                <a:tc>
                  <a:txBody>
                    <a:bodyPr/>
                    <a:lstStyle/>
                    <a:p>
                      <a:pPr algn="ctr" fontAlgn="ctr"/>
                      <a:r>
                        <a:rPr lang="en-US" altLang="zh-CN" sz="1200" b="1" i="0" u="none" strike="noStrike" dirty="0">
                          <a:solidFill>
                            <a:srgbClr val="000000"/>
                          </a:solidFill>
                          <a:effectLst/>
                          <a:latin typeface="ArialMT" charset="0"/>
                        </a:rPr>
                        <a:t>4</a:t>
                      </a:r>
                      <a:endParaRPr lang="zh-CN" altLang="en-US" sz="1200" b="1" i="0" u="none" strike="noStrike" dirty="0">
                        <a:solidFill>
                          <a:srgbClr val="000000"/>
                        </a:solidFill>
                        <a:effectLst/>
                        <a:latin typeface="ArialMT" charset="0"/>
                      </a:endParaRPr>
                    </a:p>
                  </a:txBody>
                  <a:tcPr marL="6350" marR="6350" marT="6350" marB="0" anchor="ctr"/>
                </a:tc>
                <a:tc>
                  <a:txBody>
                    <a:bodyPr/>
                    <a:lstStyle/>
                    <a:p>
                      <a:pPr algn="ctr" fontAlgn="ctr"/>
                      <a:r>
                        <a:rPr lang="en-US" altLang="zh-CN" sz="1200" b="0" u="none" strike="noStrike">
                          <a:effectLst/>
                        </a:rPr>
                        <a:t>10</a:t>
                      </a:r>
                      <a:endParaRPr lang="en-US" altLang="zh-CN" sz="1200" b="0" i="0" u="none" strike="noStrike">
                        <a:solidFill>
                          <a:srgbClr val="000000"/>
                        </a:solidFill>
                        <a:effectLst/>
                        <a:latin typeface="ArialMT" charset="0"/>
                      </a:endParaRPr>
                    </a:p>
                  </a:txBody>
                  <a:tcPr marL="6350" marR="6350" marT="6350" marB="0" anchor="ctr"/>
                </a:tc>
                <a:extLst>
                  <a:ext uri="{0D108BD9-81ED-4DB2-BD59-A6C34878D82A}">
                    <a16:rowId xmlns:a16="http://schemas.microsoft.com/office/drawing/2014/main" xmlns="" val="10008"/>
                  </a:ext>
                </a:extLst>
              </a:tr>
              <a:tr h="288022">
                <a:tc>
                  <a:txBody>
                    <a:bodyPr/>
                    <a:lstStyle/>
                    <a:p>
                      <a:pPr algn="ctr" fontAlgn="ctr"/>
                      <a:r>
                        <a:rPr lang="en-US" altLang="zh-CN" sz="1200" b="0" u="none" strike="noStrike" dirty="0">
                          <a:effectLst/>
                        </a:rPr>
                        <a:t>III</a:t>
                      </a:r>
                      <a:r>
                        <a:rPr lang="zh-CN" altLang="en-US" sz="1200" b="0" u="none" strike="noStrike" dirty="0">
                          <a:effectLst/>
                        </a:rPr>
                        <a:t>：</a:t>
                      </a:r>
                      <a:r>
                        <a:rPr lang="en-US" altLang="zh-CN" sz="1200" b="0" u="none" strike="noStrike" dirty="0">
                          <a:effectLst/>
                        </a:rPr>
                        <a:t>6</a:t>
                      </a:r>
                      <a:endParaRPr lang="en-US" altLang="zh-CN" sz="1200" b="0" i="0" u="none" strike="noStrike" dirty="0">
                        <a:solidFill>
                          <a:srgbClr val="000000"/>
                        </a:solidFill>
                        <a:effectLst/>
                        <a:latin typeface="ArialMT" charset="0"/>
                      </a:endParaRPr>
                    </a:p>
                  </a:txBody>
                  <a:tcPr marL="6350" marR="6350" marT="6350" marB="0" anchor="ctr"/>
                </a:tc>
                <a:tc>
                  <a:txBody>
                    <a:bodyPr/>
                    <a:lstStyle/>
                    <a:p>
                      <a:pPr marL="0" marR="0" indent="0" algn="ctr" defTabSz="914400" rtl="0" eaLnBrk="1" fontAlgn="ctr" latinLnBrk="0" hangingPunct="1">
                        <a:lnSpc>
                          <a:spcPct val="100000"/>
                        </a:lnSpc>
                        <a:spcBef>
                          <a:spcPts val="0"/>
                        </a:spcBef>
                        <a:spcAft>
                          <a:spcPts val="0"/>
                        </a:spcAft>
                        <a:buClrTx/>
                        <a:buSzTx/>
                        <a:buFontTx/>
                        <a:buNone/>
                        <a:tabLst/>
                        <a:defRPr/>
                      </a:pPr>
                      <a:r>
                        <a:rPr lang="zh-CN" altLang="en-US" sz="1200" b="0" u="none" strike="noStrike" dirty="0">
                          <a:effectLst/>
                        </a:rPr>
                        <a:t> 赵陈陈 （侄子）</a:t>
                      </a:r>
                      <a:endParaRPr lang="zh-CN" altLang="en-US" sz="1200" b="0" i="0" u="none" strike="noStrike" dirty="0">
                        <a:solidFill>
                          <a:srgbClr val="000000"/>
                        </a:solidFill>
                        <a:effectLst/>
                        <a:latin typeface="ArialMT" charset="0"/>
                      </a:endParaRPr>
                    </a:p>
                  </a:txBody>
                  <a:tcPr marL="6350" marR="6350" marT="6350" marB="0" anchor="ctr"/>
                </a:tc>
                <a:tc>
                  <a:txBody>
                    <a:bodyPr/>
                    <a:lstStyle/>
                    <a:p>
                      <a:pPr marL="0" marR="0" indent="0" algn="ctr" defTabSz="914400" rtl="0" eaLnBrk="1" fontAlgn="ctr" latinLnBrk="0" hangingPunct="1">
                        <a:lnSpc>
                          <a:spcPct val="100000"/>
                        </a:lnSpc>
                        <a:spcBef>
                          <a:spcPts val="0"/>
                        </a:spcBef>
                        <a:spcAft>
                          <a:spcPts val="0"/>
                        </a:spcAft>
                        <a:buClrTx/>
                        <a:buSzTx/>
                        <a:buFontTx/>
                        <a:buNone/>
                        <a:tabLst/>
                        <a:defRPr/>
                      </a:pPr>
                      <a:r>
                        <a:rPr lang="en-US" altLang="zh-CN" sz="1200" b="1" i="0" u="none" strike="noStrike" dirty="0">
                          <a:solidFill>
                            <a:srgbClr val="000000"/>
                          </a:solidFill>
                          <a:effectLst/>
                          <a:latin typeface="ArialMT" charset="0"/>
                        </a:rPr>
                        <a:t>6</a:t>
                      </a:r>
                      <a:endParaRPr lang="zh-CN" altLang="en-US" sz="1200" b="1" i="0" u="none" strike="noStrike" dirty="0">
                        <a:solidFill>
                          <a:srgbClr val="000000"/>
                        </a:solidFill>
                        <a:effectLst/>
                        <a:latin typeface="ArialMT" charset="0"/>
                      </a:endParaRPr>
                    </a:p>
                  </a:txBody>
                  <a:tcPr marL="6350" marR="6350" marT="6350" marB="0" anchor="ctr"/>
                </a:tc>
                <a:tc>
                  <a:txBody>
                    <a:bodyPr/>
                    <a:lstStyle/>
                    <a:p>
                      <a:pPr algn="ctr" fontAlgn="ctr"/>
                      <a:r>
                        <a:rPr lang="en-US" altLang="zh-CN" sz="1200" b="0" u="none" strike="noStrike" dirty="0">
                          <a:effectLst/>
                        </a:rPr>
                        <a:t>4</a:t>
                      </a:r>
                      <a:endParaRPr lang="en-US" altLang="zh-CN" sz="1200" b="0" i="0" u="none" strike="noStrike" dirty="0">
                        <a:solidFill>
                          <a:srgbClr val="000000"/>
                        </a:solidFill>
                        <a:effectLst/>
                        <a:latin typeface="ArialMT" charset="0"/>
                      </a:endParaRPr>
                    </a:p>
                  </a:txBody>
                  <a:tcPr marL="6350" marR="6350" marT="6350" marB="0" anchor="ctr"/>
                </a:tc>
                <a:extLst>
                  <a:ext uri="{0D108BD9-81ED-4DB2-BD59-A6C34878D82A}">
                    <a16:rowId xmlns:a16="http://schemas.microsoft.com/office/drawing/2014/main" xmlns="" val="10009"/>
                  </a:ext>
                </a:extLst>
              </a:tr>
            </a:tbl>
          </a:graphicData>
        </a:graphic>
      </p:graphicFrame>
    </p:spTree>
    <p:extLst>
      <p:ext uri="{BB962C8B-B14F-4D97-AF65-F5344CB8AC3E}">
        <p14:creationId xmlns:p14="http://schemas.microsoft.com/office/powerpoint/2010/main" val="259789476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457200" y="533400"/>
            <a:ext cx="8001000" cy="3139321"/>
          </a:xfrm>
          <a:prstGeom prst="rect">
            <a:avLst/>
          </a:prstGeom>
        </p:spPr>
        <p:txBody>
          <a:bodyPr wrap="square">
            <a:spAutoFit/>
          </a:bodyPr>
          <a:lstStyle/>
          <a:p>
            <a:pPr algn="ctr"/>
            <a:r>
              <a:rPr lang="en-US" dirty="0" smtClean="0">
                <a:latin typeface="Arial Black" panose="020B0A04020102020204" pitchFamily="34" charset="0"/>
              </a:rPr>
              <a:t>Conclusion</a:t>
            </a:r>
          </a:p>
          <a:p>
            <a:pPr algn="ctr"/>
            <a:endParaRPr lang="en-US" dirty="0">
              <a:latin typeface="Arial Black" panose="020B0A04020102020204" pitchFamily="34" charset="0"/>
            </a:endParaRPr>
          </a:p>
          <a:p>
            <a:pPr algn="ctr"/>
            <a:endParaRPr lang="en-US" dirty="0" smtClean="0">
              <a:latin typeface="Arial Black" panose="020B0A04020102020204" pitchFamily="34" charset="0"/>
            </a:endParaRPr>
          </a:p>
          <a:p>
            <a:pPr algn="ctr"/>
            <a:r>
              <a:rPr lang="en-US" dirty="0" smtClean="0">
                <a:latin typeface="Arial Black" panose="020B0A04020102020204" pitchFamily="34" charset="0"/>
              </a:rPr>
              <a:t>1, We proposed a new </a:t>
            </a:r>
            <a:r>
              <a:rPr lang="en-US" dirty="0">
                <a:latin typeface="Arial Black" panose="020B0A04020102020204" pitchFamily="34" charset="0"/>
              </a:rPr>
              <a:t>compound heterozygosity </a:t>
            </a:r>
            <a:r>
              <a:rPr lang="en-US" dirty="0" smtClean="0">
                <a:latin typeface="Arial Black" panose="020B0A04020102020204" pitchFamily="34" charset="0"/>
              </a:rPr>
              <a:t>method to identify loss-of-function variants</a:t>
            </a:r>
          </a:p>
          <a:p>
            <a:pPr algn="ctr"/>
            <a:endParaRPr lang="en-US" dirty="0" smtClean="0">
              <a:latin typeface="Arial Black" panose="020B0A04020102020204" pitchFamily="34" charset="0"/>
            </a:endParaRPr>
          </a:p>
          <a:p>
            <a:pPr algn="ctr"/>
            <a:r>
              <a:rPr lang="en-US" dirty="0" smtClean="0">
                <a:latin typeface="Arial Black" panose="020B0A04020102020204" pitchFamily="34" charset="0"/>
              </a:rPr>
              <a:t>2, We identify new FGF6 causal genes for hemochromatosis</a:t>
            </a:r>
          </a:p>
          <a:p>
            <a:pPr algn="ctr"/>
            <a:endParaRPr lang="en-US" dirty="0">
              <a:latin typeface="Arial Black" panose="020B0A04020102020204" pitchFamily="34" charset="0"/>
            </a:endParaRPr>
          </a:p>
          <a:p>
            <a:pPr algn="ctr"/>
            <a:endParaRPr lang="en-US" dirty="0" smtClean="0">
              <a:latin typeface="Arial Black" panose="020B0A04020102020204" pitchFamily="34" charset="0"/>
            </a:endParaRPr>
          </a:p>
          <a:p>
            <a:pPr algn="ctr"/>
            <a:endParaRPr lang="en-US" dirty="0">
              <a:latin typeface="Arial Black" panose="020B0A04020102020204" pitchFamily="34" charset="0"/>
            </a:endParaRPr>
          </a:p>
          <a:p>
            <a:pPr algn="ctr"/>
            <a:r>
              <a:rPr lang="en-US" dirty="0" smtClean="0">
                <a:latin typeface="Arial Black" panose="020B0A04020102020204" pitchFamily="34" charset="0"/>
              </a:rPr>
              <a:t> </a:t>
            </a:r>
          </a:p>
        </p:txBody>
      </p:sp>
    </p:spTree>
    <p:extLst>
      <p:ext uri="{BB962C8B-B14F-4D97-AF65-F5344CB8AC3E}">
        <p14:creationId xmlns:p14="http://schemas.microsoft.com/office/powerpoint/2010/main" val="9985311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descr="An external file that holds a picture, illustration, etc.&#10;Object name is wdev0004-0215-f2.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52400" y="609600"/>
            <a:ext cx="4191359" cy="3440767"/>
          </a:xfrm>
          <a:prstGeom prst="rect">
            <a:avLst/>
          </a:prstGeom>
          <a:noFill/>
          <a:extLst>
            <a:ext uri="{909E8E84-426E-40DD-AFC4-6F175D3DCCD1}">
              <a14:hiddenFill xmlns:a14="http://schemas.microsoft.com/office/drawing/2010/main">
                <a:solidFill>
                  <a:srgbClr val="FFFFFF"/>
                </a:solidFill>
              </a14:hiddenFill>
            </a:ext>
          </a:extLst>
        </p:spPr>
      </p:pic>
      <p:pic>
        <p:nvPicPr>
          <p:cNvPr id="3" name="Picture 2"/>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4521859" y="838200"/>
            <a:ext cx="4650716" cy="2514600"/>
          </a:xfrm>
          <a:prstGeom prst="rect">
            <a:avLst/>
          </a:prstGeom>
        </p:spPr>
      </p:pic>
      <p:sp>
        <p:nvSpPr>
          <p:cNvPr id="4" name="Rectangle 3"/>
          <p:cNvSpPr/>
          <p:nvPr/>
        </p:nvSpPr>
        <p:spPr>
          <a:xfrm>
            <a:off x="533400" y="5391834"/>
            <a:ext cx="8153400" cy="646331"/>
          </a:xfrm>
          <a:prstGeom prst="rect">
            <a:avLst/>
          </a:prstGeom>
        </p:spPr>
        <p:txBody>
          <a:bodyPr wrap="square">
            <a:spAutoFit/>
          </a:bodyPr>
          <a:lstStyle/>
          <a:p>
            <a:r>
              <a:rPr lang="en-US" dirty="0"/>
              <a:t>Heparin: a potent inhibitor of </a:t>
            </a:r>
            <a:r>
              <a:rPr lang="en-US" dirty="0" err="1"/>
              <a:t>hepcidin</a:t>
            </a:r>
            <a:r>
              <a:rPr lang="en-US" dirty="0"/>
              <a:t> expression in vitro and in vivo (BLOOD, 20 JANUARY 2011  VOLUME 117, NUMBER 3 997 ) </a:t>
            </a:r>
          </a:p>
        </p:txBody>
      </p:sp>
    </p:spTree>
    <p:extLst>
      <p:ext uri="{BB962C8B-B14F-4D97-AF65-F5344CB8AC3E}">
        <p14:creationId xmlns:p14="http://schemas.microsoft.com/office/powerpoint/2010/main" val="261498658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304800" y="762000"/>
            <a:ext cx="7848600" cy="2031325"/>
          </a:xfrm>
          <a:prstGeom prst="rect">
            <a:avLst/>
          </a:prstGeom>
        </p:spPr>
        <p:txBody>
          <a:bodyPr wrap="square">
            <a:spAutoFit/>
          </a:bodyPr>
          <a:lstStyle/>
          <a:p>
            <a:r>
              <a:rPr lang="en-US" dirty="0"/>
              <a:t>Other question:</a:t>
            </a:r>
          </a:p>
          <a:p>
            <a:endParaRPr lang="en-US" dirty="0"/>
          </a:p>
          <a:p>
            <a:r>
              <a:rPr lang="en-US" dirty="0"/>
              <a:t>The common C282Y mutation of the HFE gene is not found in Chinese Why? </a:t>
            </a:r>
          </a:p>
          <a:p>
            <a:endParaRPr lang="en-US" dirty="0"/>
          </a:p>
          <a:p>
            <a:r>
              <a:rPr lang="en-US" dirty="0" smtClean="0"/>
              <a:t>Evolution view/role of FGF6 and any interesting story with this study. </a:t>
            </a:r>
          </a:p>
          <a:p>
            <a:endParaRPr lang="en-US" dirty="0"/>
          </a:p>
          <a:p>
            <a:endParaRPr lang="en-US" dirty="0"/>
          </a:p>
        </p:txBody>
      </p:sp>
      <p:sp>
        <p:nvSpPr>
          <p:cNvPr id="4" name="Rectangle 3"/>
          <p:cNvSpPr/>
          <p:nvPr/>
        </p:nvSpPr>
        <p:spPr>
          <a:xfrm>
            <a:off x="266699" y="4724400"/>
            <a:ext cx="8696325" cy="646331"/>
          </a:xfrm>
          <a:prstGeom prst="rect">
            <a:avLst/>
          </a:prstGeom>
        </p:spPr>
        <p:txBody>
          <a:bodyPr wrap="square">
            <a:spAutoFit/>
          </a:bodyPr>
          <a:lstStyle/>
          <a:p>
            <a:r>
              <a:rPr lang="en-US" dirty="0" smtClean="0"/>
              <a:t>Evolution: Fibroblast </a:t>
            </a:r>
            <a:r>
              <a:rPr lang="en-US" dirty="0"/>
              <a:t>growth factors: from molecular evolution to roles in development, metabolism and disease</a:t>
            </a:r>
          </a:p>
        </p:txBody>
      </p:sp>
    </p:spTree>
    <p:extLst>
      <p:ext uri="{BB962C8B-B14F-4D97-AF65-F5344CB8AC3E}">
        <p14:creationId xmlns:p14="http://schemas.microsoft.com/office/powerpoint/2010/main" val="362837424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https://upload.wikimedia.org/wikipedia/commons/9/97/Cellular_iron_homeostasis.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905000" y="685800"/>
            <a:ext cx="5728816" cy="408275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01831125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194"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28600" y="685800"/>
            <a:ext cx="8503069" cy="35052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273700045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04914" y="1295400"/>
            <a:ext cx="7892817" cy="3886200"/>
          </a:xfrm>
          <a:prstGeom prst="rect">
            <a:avLst/>
          </a:prstGeom>
        </p:spPr>
      </p:pic>
    </p:spTree>
    <p:extLst>
      <p:ext uri="{BB962C8B-B14F-4D97-AF65-F5344CB8AC3E}">
        <p14:creationId xmlns:p14="http://schemas.microsoft.com/office/powerpoint/2010/main" val="244205471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Table 1"/>
          <p:cNvGraphicFramePr>
            <a:graphicFrameLocks noGrp="1"/>
          </p:cNvGraphicFramePr>
          <p:nvPr>
            <p:extLst>
              <p:ext uri="{D42A27DB-BD31-4B8C-83A1-F6EECF244321}">
                <p14:modId xmlns:p14="http://schemas.microsoft.com/office/powerpoint/2010/main" val="395890339"/>
              </p:ext>
            </p:extLst>
          </p:nvPr>
        </p:nvGraphicFramePr>
        <p:xfrm>
          <a:off x="1346200" y="1524000"/>
          <a:ext cx="6451599" cy="3810000"/>
        </p:xfrm>
        <a:graphic>
          <a:graphicData uri="http://schemas.openxmlformats.org/drawingml/2006/table">
            <a:tbl>
              <a:tblPr>
                <a:tableStyleId>{F5AB1C69-6EDB-4FF4-983F-18BD219EF322}</a:tableStyleId>
              </a:tblPr>
              <a:tblGrid>
                <a:gridCol w="609300"/>
                <a:gridCol w="863175"/>
                <a:gridCol w="609300"/>
                <a:gridCol w="888563"/>
                <a:gridCol w="964725"/>
                <a:gridCol w="675942"/>
                <a:gridCol w="621994"/>
                <a:gridCol w="609300"/>
                <a:gridCol w="609300"/>
              </a:tblGrid>
              <a:tr h="190500">
                <a:tc>
                  <a:txBody>
                    <a:bodyPr/>
                    <a:lstStyle/>
                    <a:p>
                      <a:pPr algn="l" fontAlgn="b"/>
                      <a:r>
                        <a:rPr lang="en-US" sz="1100" u="none" strike="noStrike" dirty="0">
                          <a:effectLst/>
                        </a:rPr>
                        <a:t>CHR</a:t>
                      </a:r>
                      <a:endParaRPr lang="en-US" sz="1100" b="0" i="0" u="none" strike="noStrike" dirty="0">
                        <a:solidFill>
                          <a:srgbClr val="000000"/>
                        </a:solidFill>
                        <a:effectLst/>
                        <a:latin typeface="Calibri"/>
                      </a:endParaRPr>
                    </a:p>
                  </a:txBody>
                  <a:tcPr marL="9525" marR="9525" marT="9525" marB="0" anchor="b"/>
                </a:tc>
                <a:tc>
                  <a:txBody>
                    <a:bodyPr/>
                    <a:lstStyle/>
                    <a:p>
                      <a:pPr algn="l" fontAlgn="b"/>
                      <a:r>
                        <a:rPr lang="en-US" sz="1100" u="none" strike="noStrike">
                          <a:effectLst/>
                        </a:rPr>
                        <a:t>GENE</a:t>
                      </a:r>
                      <a:endParaRPr lang="en-US" sz="1100" b="0" i="0" u="none" strike="noStrike">
                        <a:solidFill>
                          <a:srgbClr val="000000"/>
                        </a:solidFill>
                        <a:effectLst/>
                        <a:latin typeface="Calibri"/>
                      </a:endParaRPr>
                    </a:p>
                  </a:txBody>
                  <a:tcPr marL="9525" marR="9525" marT="9525" marB="0" anchor="b"/>
                </a:tc>
                <a:tc>
                  <a:txBody>
                    <a:bodyPr/>
                    <a:lstStyle/>
                    <a:p>
                      <a:pPr algn="l" fontAlgn="b"/>
                      <a:r>
                        <a:rPr lang="en-US" sz="1100" u="none" strike="noStrike">
                          <a:effectLst/>
                        </a:rPr>
                        <a:t>P</a:t>
                      </a:r>
                      <a:endParaRPr lang="en-US" sz="1100" b="0" i="0" u="none" strike="noStrike">
                        <a:solidFill>
                          <a:srgbClr val="000000"/>
                        </a:solidFill>
                        <a:effectLst/>
                        <a:latin typeface="Calibri"/>
                      </a:endParaRPr>
                    </a:p>
                  </a:txBody>
                  <a:tcPr marL="9525" marR="9525" marT="9525" marB="0" anchor="b"/>
                </a:tc>
                <a:tc>
                  <a:txBody>
                    <a:bodyPr/>
                    <a:lstStyle/>
                    <a:p>
                      <a:pPr algn="l" fontAlgn="b"/>
                      <a:r>
                        <a:rPr lang="en-US" sz="1100" u="none" strike="noStrike">
                          <a:effectLst/>
                        </a:rPr>
                        <a:t>ORIG_SNP</a:t>
                      </a:r>
                      <a:endParaRPr lang="en-US" sz="1100" b="0" i="0" u="none" strike="noStrike">
                        <a:solidFill>
                          <a:srgbClr val="000000"/>
                        </a:solidFill>
                        <a:effectLst/>
                        <a:latin typeface="Calibri"/>
                      </a:endParaRPr>
                    </a:p>
                  </a:txBody>
                  <a:tcPr marL="9525" marR="9525" marT="9525" marB="0" anchor="b"/>
                </a:tc>
                <a:tc>
                  <a:txBody>
                    <a:bodyPr/>
                    <a:lstStyle/>
                    <a:p>
                      <a:pPr algn="l" fontAlgn="b"/>
                      <a:r>
                        <a:rPr lang="en-US" sz="1100" u="none" strike="noStrike">
                          <a:effectLst/>
                        </a:rPr>
                        <a:t>NOHOM_SNP</a:t>
                      </a:r>
                      <a:endParaRPr lang="en-US" sz="1100" b="0" i="0" u="none" strike="noStrike">
                        <a:solidFill>
                          <a:srgbClr val="000000"/>
                        </a:solidFill>
                        <a:effectLst/>
                        <a:latin typeface="Calibri"/>
                      </a:endParaRPr>
                    </a:p>
                  </a:txBody>
                  <a:tcPr marL="9525" marR="9525" marT="9525" marB="0" anchor="b"/>
                </a:tc>
                <a:tc>
                  <a:txBody>
                    <a:bodyPr/>
                    <a:lstStyle/>
                    <a:p>
                      <a:pPr algn="l" fontAlgn="b"/>
                      <a:r>
                        <a:rPr lang="en-US" sz="1100" u="none" strike="noStrike">
                          <a:effectLst/>
                        </a:rPr>
                        <a:t>X1</a:t>
                      </a:r>
                      <a:endParaRPr lang="en-US" sz="1100" b="0" i="0" u="none" strike="noStrike">
                        <a:solidFill>
                          <a:srgbClr val="000000"/>
                        </a:solidFill>
                        <a:effectLst/>
                        <a:latin typeface="Calibri"/>
                      </a:endParaRPr>
                    </a:p>
                  </a:txBody>
                  <a:tcPr marL="9525" marR="9525" marT="9525" marB="0" anchor="b"/>
                </a:tc>
                <a:tc>
                  <a:txBody>
                    <a:bodyPr/>
                    <a:lstStyle/>
                    <a:p>
                      <a:pPr algn="l" fontAlgn="b"/>
                      <a:r>
                        <a:rPr lang="en-US" sz="1100" u="none" strike="noStrike">
                          <a:effectLst/>
                        </a:rPr>
                        <a:t>X2</a:t>
                      </a:r>
                      <a:endParaRPr lang="en-US" sz="1100" b="0" i="0" u="none" strike="noStrike">
                        <a:solidFill>
                          <a:srgbClr val="000000"/>
                        </a:solidFill>
                        <a:effectLst/>
                        <a:latin typeface="Calibri"/>
                      </a:endParaRPr>
                    </a:p>
                  </a:txBody>
                  <a:tcPr marL="9525" marR="9525" marT="9525" marB="0" anchor="b"/>
                </a:tc>
                <a:tc>
                  <a:txBody>
                    <a:bodyPr/>
                    <a:lstStyle/>
                    <a:p>
                      <a:pPr algn="l" fontAlgn="b"/>
                      <a:r>
                        <a:rPr lang="en-US" sz="1100" u="none" strike="noStrike">
                          <a:effectLst/>
                        </a:rPr>
                        <a:t>X3</a:t>
                      </a:r>
                      <a:endParaRPr lang="en-US" sz="1100" b="0" i="0" u="none" strike="noStrike">
                        <a:solidFill>
                          <a:srgbClr val="000000"/>
                        </a:solidFill>
                        <a:effectLst/>
                        <a:latin typeface="Calibri"/>
                      </a:endParaRPr>
                    </a:p>
                  </a:txBody>
                  <a:tcPr marL="9525" marR="9525" marT="9525" marB="0" anchor="b"/>
                </a:tc>
                <a:tc>
                  <a:txBody>
                    <a:bodyPr/>
                    <a:lstStyle/>
                    <a:p>
                      <a:pPr algn="l" fontAlgn="b"/>
                      <a:r>
                        <a:rPr lang="en-US" sz="1100" u="none" strike="noStrike">
                          <a:effectLst/>
                        </a:rPr>
                        <a:t>X4</a:t>
                      </a:r>
                      <a:endParaRPr lang="en-US" sz="1100" b="0" i="0" u="none" strike="noStrike">
                        <a:solidFill>
                          <a:srgbClr val="000000"/>
                        </a:solidFill>
                        <a:effectLst/>
                        <a:latin typeface="Calibri"/>
                      </a:endParaRPr>
                    </a:p>
                  </a:txBody>
                  <a:tcPr marL="9525" marR="9525" marT="9525" marB="0" anchor="b"/>
                </a:tc>
              </a:tr>
              <a:tr h="190500">
                <a:tc>
                  <a:txBody>
                    <a:bodyPr/>
                    <a:lstStyle/>
                    <a:p>
                      <a:pPr algn="r" fontAlgn="b"/>
                      <a:r>
                        <a:rPr lang="en-US" sz="1100" u="none" strike="noStrike">
                          <a:effectLst/>
                        </a:rPr>
                        <a:t>6</a:t>
                      </a:r>
                      <a:endParaRPr lang="en-US" sz="1100" b="0" i="0" u="none" strike="noStrike">
                        <a:solidFill>
                          <a:srgbClr val="000000"/>
                        </a:solidFill>
                        <a:effectLst/>
                        <a:latin typeface="Calibri"/>
                      </a:endParaRPr>
                    </a:p>
                  </a:txBody>
                  <a:tcPr marL="9525" marR="9525" marT="9525" marB="0" anchor="b"/>
                </a:tc>
                <a:tc>
                  <a:txBody>
                    <a:bodyPr/>
                    <a:lstStyle/>
                    <a:p>
                      <a:pPr algn="l" fontAlgn="b"/>
                      <a:r>
                        <a:rPr lang="en-US" sz="1100" u="none" strike="noStrike">
                          <a:effectLst/>
                        </a:rPr>
                        <a:t>HFE</a:t>
                      </a:r>
                      <a:endParaRPr lang="en-US" sz="1100" b="0" i="0" u="none" strike="noStrike">
                        <a:solidFill>
                          <a:srgbClr val="000000"/>
                        </a:solidFill>
                        <a:effectLst/>
                        <a:latin typeface="Calibri"/>
                      </a:endParaRPr>
                    </a:p>
                  </a:txBody>
                  <a:tcPr marL="9525" marR="9525" marT="9525" marB="0" anchor="b"/>
                </a:tc>
                <a:tc>
                  <a:txBody>
                    <a:bodyPr/>
                    <a:lstStyle/>
                    <a:p>
                      <a:pPr algn="r" fontAlgn="b"/>
                      <a:r>
                        <a:rPr lang="en-US" sz="1100" u="none" strike="noStrike">
                          <a:effectLst/>
                        </a:rPr>
                        <a:t>1.29E-08</a:t>
                      </a:r>
                      <a:endParaRPr lang="en-US" sz="1100" b="0" i="0" u="none" strike="noStrike">
                        <a:solidFill>
                          <a:srgbClr val="000000"/>
                        </a:solidFill>
                        <a:effectLst/>
                        <a:latin typeface="Calibri"/>
                      </a:endParaRPr>
                    </a:p>
                  </a:txBody>
                  <a:tcPr marL="9525" marR="9525" marT="9525" marB="0" anchor="b"/>
                </a:tc>
                <a:tc>
                  <a:txBody>
                    <a:bodyPr/>
                    <a:lstStyle/>
                    <a:p>
                      <a:pPr algn="r" fontAlgn="b"/>
                      <a:r>
                        <a:rPr lang="en-US" sz="1100" u="none" strike="noStrike">
                          <a:effectLst/>
                        </a:rPr>
                        <a:t>14</a:t>
                      </a:r>
                      <a:endParaRPr lang="en-US" sz="1100" b="0" i="0" u="none" strike="noStrike">
                        <a:solidFill>
                          <a:srgbClr val="000000"/>
                        </a:solidFill>
                        <a:effectLst/>
                        <a:latin typeface="Calibri"/>
                      </a:endParaRPr>
                    </a:p>
                  </a:txBody>
                  <a:tcPr marL="9525" marR="9525" marT="9525" marB="0" anchor="b"/>
                </a:tc>
                <a:tc>
                  <a:txBody>
                    <a:bodyPr/>
                    <a:lstStyle/>
                    <a:p>
                      <a:pPr algn="r" fontAlgn="b"/>
                      <a:r>
                        <a:rPr lang="en-US" sz="1100" u="none" strike="noStrike">
                          <a:effectLst/>
                        </a:rPr>
                        <a:t>10</a:t>
                      </a:r>
                      <a:endParaRPr lang="en-US" sz="1100" b="0" i="0" u="none" strike="noStrike">
                        <a:solidFill>
                          <a:srgbClr val="000000"/>
                        </a:solidFill>
                        <a:effectLst/>
                        <a:latin typeface="Calibri"/>
                      </a:endParaRPr>
                    </a:p>
                  </a:txBody>
                  <a:tcPr marL="9525" marR="9525" marT="9525" marB="0" anchor="b"/>
                </a:tc>
                <a:tc>
                  <a:txBody>
                    <a:bodyPr/>
                    <a:lstStyle/>
                    <a:p>
                      <a:pPr algn="r" fontAlgn="b"/>
                      <a:r>
                        <a:rPr lang="en-US" sz="1100" u="none" strike="noStrike">
                          <a:effectLst/>
                        </a:rPr>
                        <a:t>8</a:t>
                      </a:r>
                      <a:endParaRPr lang="en-US" sz="1100" b="0" i="0" u="none" strike="noStrike">
                        <a:solidFill>
                          <a:srgbClr val="000000"/>
                        </a:solidFill>
                        <a:effectLst/>
                        <a:latin typeface="Calibri"/>
                      </a:endParaRPr>
                    </a:p>
                  </a:txBody>
                  <a:tcPr marL="9525" marR="9525" marT="9525" marB="0" anchor="b"/>
                </a:tc>
                <a:tc>
                  <a:txBody>
                    <a:bodyPr/>
                    <a:lstStyle/>
                    <a:p>
                      <a:pPr algn="r" fontAlgn="b"/>
                      <a:r>
                        <a:rPr lang="en-US" sz="1100" u="none" strike="noStrike">
                          <a:effectLst/>
                        </a:rPr>
                        <a:t>10</a:t>
                      </a:r>
                      <a:endParaRPr lang="en-US" sz="1100" b="0" i="0" u="none" strike="noStrike">
                        <a:solidFill>
                          <a:srgbClr val="000000"/>
                        </a:solidFill>
                        <a:effectLst/>
                        <a:latin typeface="Calibri"/>
                      </a:endParaRPr>
                    </a:p>
                  </a:txBody>
                  <a:tcPr marL="9525" marR="9525" marT="9525" marB="0" anchor="b"/>
                </a:tc>
                <a:tc>
                  <a:txBody>
                    <a:bodyPr/>
                    <a:lstStyle/>
                    <a:p>
                      <a:pPr algn="r" fontAlgn="b"/>
                      <a:r>
                        <a:rPr lang="en-US" sz="1100" u="none" strike="noStrike">
                          <a:effectLst/>
                        </a:rPr>
                        <a:t>189</a:t>
                      </a:r>
                      <a:endParaRPr lang="en-US" sz="1100" b="0" i="0" u="none" strike="noStrike">
                        <a:solidFill>
                          <a:srgbClr val="000000"/>
                        </a:solidFill>
                        <a:effectLst/>
                        <a:latin typeface="Calibri"/>
                      </a:endParaRPr>
                    </a:p>
                  </a:txBody>
                  <a:tcPr marL="9525" marR="9525" marT="9525" marB="0" anchor="b"/>
                </a:tc>
                <a:tc>
                  <a:txBody>
                    <a:bodyPr/>
                    <a:lstStyle/>
                    <a:p>
                      <a:pPr algn="r" fontAlgn="b"/>
                      <a:r>
                        <a:rPr lang="en-US" sz="1100" u="none" strike="noStrike">
                          <a:effectLst/>
                        </a:rPr>
                        <a:t>6707</a:t>
                      </a:r>
                      <a:endParaRPr lang="en-US" sz="1100" b="0" i="0" u="none" strike="noStrike">
                        <a:solidFill>
                          <a:srgbClr val="000000"/>
                        </a:solidFill>
                        <a:effectLst/>
                        <a:latin typeface="Calibri"/>
                      </a:endParaRPr>
                    </a:p>
                  </a:txBody>
                  <a:tcPr marL="9525" marR="9525" marT="9525" marB="0" anchor="b"/>
                </a:tc>
              </a:tr>
              <a:tr h="190500">
                <a:tc>
                  <a:txBody>
                    <a:bodyPr/>
                    <a:lstStyle/>
                    <a:p>
                      <a:pPr algn="r" fontAlgn="b"/>
                      <a:r>
                        <a:rPr lang="en-US" sz="1100" u="none" strike="noStrike">
                          <a:effectLst/>
                        </a:rPr>
                        <a:t>12</a:t>
                      </a:r>
                      <a:endParaRPr lang="en-US" sz="1100" b="0" i="0" u="none" strike="noStrike">
                        <a:solidFill>
                          <a:srgbClr val="000000"/>
                        </a:solidFill>
                        <a:effectLst/>
                        <a:latin typeface="Calibri"/>
                      </a:endParaRPr>
                    </a:p>
                  </a:txBody>
                  <a:tcPr marL="9525" marR="9525" marT="9525" marB="0" anchor="b"/>
                </a:tc>
                <a:tc>
                  <a:txBody>
                    <a:bodyPr/>
                    <a:lstStyle/>
                    <a:p>
                      <a:pPr algn="l" fontAlgn="b"/>
                      <a:r>
                        <a:rPr lang="en-US" sz="1100" u="none" strike="noStrike">
                          <a:effectLst/>
                        </a:rPr>
                        <a:t>FGF6</a:t>
                      </a:r>
                      <a:endParaRPr lang="en-US" sz="1100" b="0" i="0" u="none" strike="noStrike">
                        <a:solidFill>
                          <a:srgbClr val="000000"/>
                        </a:solidFill>
                        <a:effectLst/>
                        <a:latin typeface="Calibri"/>
                      </a:endParaRPr>
                    </a:p>
                  </a:txBody>
                  <a:tcPr marL="9525" marR="9525" marT="9525" marB="0" anchor="b"/>
                </a:tc>
                <a:tc>
                  <a:txBody>
                    <a:bodyPr/>
                    <a:lstStyle/>
                    <a:p>
                      <a:pPr algn="r" fontAlgn="b"/>
                      <a:r>
                        <a:rPr lang="en-US" sz="1100" u="none" strike="noStrike">
                          <a:effectLst/>
                        </a:rPr>
                        <a:t>1.99E-06</a:t>
                      </a:r>
                      <a:endParaRPr lang="en-US" sz="1100" b="0" i="0" u="none" strike="noStrike">
                        <a:solidFill>
                          <a:srgbClr val="000000"/>
                        </a:solidFill>
                        <a:effectLst/>
                        <a:latin typeface="Calibri"/>
                      </a:endParaRPr>
                    </a:p>
                  </a:txBody>
                  <a:tcPr marL="9525" marR="9525" marT="9525" marB="0" anchor="b"/>
                </a:tc>
                <a:tc>
                  <a:txBody>
                    <a:bodyPr/>
                    <a:lstStyle/>
                    <a:p>
                      <a:pPr algn="r" fontAlgn="b"/>
                      <a:r>
                        <a:rPr lang="en-US" sz="1100" u="none" strike="noStrike">
                          <a:effectLst/>
                        </a:rPr>
                        <a:t>10</a:t>
                      </a:r>
                      <a:endParaRPr lang="en-US" sz="1100" b="0" i="0" u="none" strike="noStrike">
                        <a:solidFill>
                          <a:srgbClr val="000000"/>
                        </a:solidFill>
                        <a:effectLst/>
                        <a:latin typeface="Calibri"/>
                      </a:endParaRPr>
                    </a:p>
                  </a:txBody>
                  <a:tcPr marL="9525" marR="9525" marT="9525" marB="0" anchor="b"/>
                </a:tc>
                <a:tc>
                  <a:txBody>
                    <a:bodyPr/>
                    <a:lstStyle/>
                    <a:p>
                      <a:pPr algn="r" fontAlgn="b"/>
                      <a:r>
                        <a:rPr lang="en-US" sz="1100" u="none" strike="noStrike">
                          <a:effectLst/>
                        </a:rPr>
                        <a:t>6</a:t>
                      </a:r>
                      <a:endParaRPr lang="en-US" sz="1100" b="0" i="0" u="none" strike="noStrike">
                        <a:solidFill>
                          <a:srgbClr val="000000"/>
                        </a:solidFill>
                        <a:effectLst/>
                        <a:latin typeface="Calibri"/>
                      </a:endParaRPr>
                    </a:p>
                  </a:txBody>
                  <a:tcPr marL="9525" marR="9525" marT="9525" marB="0" anchor="b"/>
                </a:tc>
                <a:tc>
                  <a:txBody>
                    <a:bodyPr/>
                    <a:lstStyle/>
                    <a:p>
                      <a:pPr algn="r" fontAlgn="b"/>
                      <a:r>
                        <a:rPr lang="en-US" sz="1100" u="none" strike="noStrike">
                          <a:effectLst/>
                        </a:rPr>
                        <a:t>6</a:t>
                      </a:r>
                      <a:endParaRPr lang="en-US" sz="1100" b="0" i="0" u="none" strike="noStrike">
                        <a:solidFill>
                          <a:srgbClr val="000000"/>
                        </a:solidFill>
                        <a:effectLst/>
                        <a:latin typeface="Calibri"/>
                      </a:endParaRPr>
                    </a:p>
                  </a:txBody>
                  <a:tcPr marL="9525" marR="9525" marT="9525" marB="0" anchor="b"/>
                </a:tc>
                <a:tc>
                  <a:txBody>
                    <a:bodyPr/>
                    <a:lstStyle/>
                    <a:p>
                      <a:pPr algn="r" fontAlgn="b"/>
                      <a:r>
                        <a:rPr lang="en-US" sz="1100" u="none" strike="noStrike">
                          <a:effectLst/>
                        </a:rPr>
                        <a:t>12</a:t>
                      </a:r>
                      <a:endParaRPr lang="en-US" sz="1100" b="0" i="0" u="none" strike="noStrike">
                        <a:solidFill>
                          <a:srgbClr val="000000"/>
                        </a:solidFill>
                        <a:effectLst/>
                        <a:latin typeface="Calibri"/>
                      </a:endParaRPr>
                    </a:p>
                  </a:txBody>
                  <a:tcPr marL="9525" marR="9525" marT="9525" marB="0" anchor="b"/>
                </a:tc>
                <a:tc>
                  <a:txBody>
                    <a:bodyPr/>
                    <a:lstStyle/>
                    <a:p>
                      <a:pPr algn="r" fontAlgn="b"/>
                      <a:r>
                        <a:rPr lang="en-US" sz="1100" u="none" strike="noStrike">
                          <a:effectLst/>
                        </a:rPr>
                        <a:t>153</a:t>
                      </a:r>
                      <a:endParaRPr lang="en-US" sz="1100" b="0" i="0" u="none" strike="noStrike">
                        <a:solidFill>
                          <a:srgbClr val="000000"/>
                        </a:solidFill>
                        <a:effectLst/>
                        <a:latin typeface="Calibri"/>
                      </a:endParaRPr>
                    </a:p>
                  </a:txBody>
                  <a:tcPr marL="9525" marR="9525" marT="9525" marB="0" anchor="b"/>
                </a:tc>
                <a:tc>
                  <a:txBody>
                    <a:bodyPr/>
                    <a:lstStyle/>
                    <a:p>
                      <a:pPr algn="r" fontAlgn="b"/>
                      <a:r>
                        <a:rPr lang="en-US" sz="1100" u="none" strike="noStrike">
                          <a:effectLst/>
                        </a:rPr>
                        <a:t>6743</a:t>
                      </a:r>
                      <a:endParaRPr lang="en-US" sz="1100" b="0" i="0" u="none" strike="noStrike">
                        <a:solidFill>
                          <a:srgbClr val="000000"/>
                        </a:solidFill>
                        <a:effectLst/>
                        <a:latin typeface="Calibri"/>
                      </a:endParaRPr>
                    </a:p>
                  </a:txBody>
                  <a:tcPr marL="9525" marR="9525" marT="9525" marB="0" anchor="b"/>
                </a:tc>
              </a:tr>
              <a:tr h="190500">
                <a:tc>
                  <a:txBody>
                    <a:bodyPr/>
                    <a:lstStyle/>
                    <a:p>
                      <a:pPr algn="r" fontAlgn="b"/>
                      <a:r>
                        <a:rPr lang="en-US" sz="1100" u="none" strike="noStrike">
                          <a:effectLst/>
                        </a:rPr>
                        <a:t>21</a:t>
                      </a:r>
                      <a:endParaRPr lang="en-US" sz="1100" b="0" i="0" u="none" strike="noStrike">
                        <a:solidFill>
                          <a:srgbClr val="000000"/>
                        </a:solidFill>
                        <a:effectLst/>
                        <a:latin typeface="Calibri"/>
                      </a:endParaRPr>
                    </a:p>
                  </a:txBody>
                  <a:tcPr marL="9525" marR="9525" marT="9525" marB="0" anchor="b"/>
                </a:tc>
                <a:tc>
                  <a:txBody>
                    <a:bodyPr/>
                    <a:lstStyle/>
                    <a:p>
                      <a:pPr algn="l" fontAlgn="b"/>
                      <a:r>
                        <a:rPr lang="en-US" sz="1100" u="none" strike="noStrike" dirty="0">
                          <a:effectLst/>
                        </a:rPr>
                        <a:t>KRTAP15-1</a:t>
                      </a:r>
                      <a:endParaRPr lang="en-US" sz="1100" b="0" i="0" u="none" strike="noStrike" dirty="0">
                        <a:solidFill>
                          <a:srgbClr val="000000"/>
                        </a:solidFill>
                        <a:effectLst/>
                        <a:latin typeface="Calibri"/>
                      </a:endParaRPr>
                    </a:p>
                  </a:txBody>
                  <a:tcPr marL="9525" marR="9525" marT="9525" marB="0" anchor="b"/>
                </a:tc>
                <a:tc>
                  <a:txBody>
                    <a:bodyPr/>
                    <a:lstStyle/>
                    <a:p>
                      <a:pPr algn="r" fontAlgn="b"/>
                      <a:r>
                        <a:rPr lang="en-US" sz="1100" u="none" strike="noStrike">
                          <a:effectLst/>
                        </a:rPr>
                        <a:t>7.55E-05</a:t>
                      </a:r>
                      <a:endParaRPr lang="en-US" sz="1100" b="0" i="0" u="none" strike="noStrike">
                        <a:solidFill>
                          <a:srgbClr val="000000"/>
                        </a:solidFill>
                        <a:effectLst/>
                        <a:latin typeface="Calibri"/>
                      </a:endParaRPr>
                    </a:p>
                  </a:txBody>
                  <a:tcPr marL="9525" marR="9525" marT="9525" marB="0" anchor="b"/>
                </a:tc>
                <a:tc>
                  <a:txBody>
                    <a:bodyPr/>
                    <a:lstStyle/>
                    <a:p>
                      <a:pPr algn="r" fontAlgn="b"/>
                      <a:r>
                        <a:rPr lang="en-US" sz="1100" u="none" strike="noStrike">
                          <a:effectLst/>
                        </a:rPr>
                        <a:t>5</a:t>
                      </a:r>
                      <a:endParaRPr lang="en-US" sz="1100" b="0" i="0" u="none" strike="noStrike">
                        <a:solidFill>
                          <a:srgbClr val="000000"/>
                        </a:solidFill>
                        <a:effectLst/>
                        <a:latin typeface="Calibri"/>
                      </a:endParaRPr>
                    </a:p>
                  </a:txBody>
                  <a:tcPr marL="9525" marR="9525" marT="9525" marB="0" anchor="b"/>
                </a:tc>
                <a:tc>
                  <a:txBody>
                    <a:bodyPr/>
                    <a:lstStyle/>
                    <a:p>
                      <a:pPr algn="r" fontAlgn="b"/>
                      <a:r>
                        <a:rPr lang="en-US" sz="1100" u="none" strike="noStrike">
                          <a:effectLst/>
                        </a:rPr>
                        <a:t>2</a:t>
                      </a:r>
                      <a:endParaRPr lang="en-US" sz="1100" b="0" i="0" u="none" strike="noStrike">
                        <a:solidFill>
                          <a:srgbClr val="000000"/>
                        </a:solidFill>
                        <a:effectLst/>
                        <a:latin typeface="Calibri"/>
                      </a:endParaRPr>
                    </a:p>
                  </a:txBody>
                  <a:tcPr marL="9525" marR="9525" marT="9525" marB="0" anchor="b"/>
                </a:tc>
                <a:tc>
                  <a:txBody>
                    <a:bodyPr/>
                    <a:lstStyle/>
                    <a:p>
                      <a:pPr algn="r" fontAlgn="b"/>
                      <a:r>
                        <a:rPr lang="en-US" sz="1100" u="none" strike="noStrike">
                          <a:effectLst/>
                        </a:rPr>
                        <a:t>11</a:t>
                      </a:r>
                      <a:endParaRPr lang="en-US" sz="1100" b="0" i="0" u="none" strike="noStrike">
                        <a:solidFill>
                          <a:srgbClr val="000000"/>
                        </a:solidFill>
                        <a:effectLst/>
                        <a:latin typeface="Calibri"/>
                      </a:endParaRPr>
                    </a:p>
                  </a:txBody>
                  <a:tcPr marL="9525" marR="9525" marT="9525" marB="0" anchor="b"/>
                </a:tc>
                <a:tc>
                  <a:txBody>
                    <a:bodyPr/>
                    <a:lstStyle/>
                    <a:p>
                      <a:pPr algn="r" fontAlgn="b"/>
                      <a:r>
                        <a:rPr lang="en-US" sz="1100" u="none" strike="noStrike">
                          <a:effectLst/>
                        </a:rPr>
                        <a:t>7</a:t>
                      </a:r>
                      <a:endParaRPr lang="en-US" sz="1100" b="0" i="0" u="none" strike="noStrike">
                        <a:solidFill>
                          <a:srgbClr val="000000"/>
                        </a:solidFill>
                        <a:effectLst/>
                        <a:latin typeface="Calibri"/>
                      </a:endParaRPr>
                    </a:p>
                  </a:txBody>
                  <a:tcPr marL="9525" marR="9525" marT="9525" marB="0" anchor="b"/>
                </a:tc>
                <a:tc>
                  <a:txBody>
                    <a:bodyPr/>
                    <a:lstStyle/>
                    <a:p>
                      <a:pPr algn="r" fontAlgn="b"/>
                      <a:r>
                        <a:rPr lang="en-US" sz="1100" u="none" strike="noStrike">
                          <a:effectLst/>
                        </a:rPr>
                        <a:t>1271</a:t>
                      </a:r>
                      <a:endParaRPr lang="en-US" sz="1100" b="0" i="0" u="none" strike="noStrike">
                        <a:solidFill>
                          <a:srgbClr val="000000"/>
                        </a:solidFill>
                        <a:effectLst/>
                        <a:latin typeface="Calibri"/>
                      </a:endParaRPr>
                    </a:p>
                  </a:txBody>
                  <a:tcPr marL="9525" marR="9525" marT="9525" marB="0" anchor="b"/>
                </a:tc>
                <a:tc>
                  <a:txBody>
                    <a:bodyPr/>
                    <a:lstStyle/>
                    <a:p>
                      <a:pPr algn="r" fontAlgn="b"/>
                      <a:r>
                        <a:rPr lang="en-US" sz="1100" u="none" strike="noStrike">
                          <a:effectLst/>
                        </a:rPr>
                        <a:t>5625</a:t>
                      </a:r>
                      <a:endParaRPr lang="en-US" sz="1100" b="0" i="0" u="none" strike="noStrike">
                        <a:solidFill>
                          <a:srgbClr val="000000"/>
                        </a:solidFill>
                        <a:effectLst/>
                        <a:latin typeface="Calibri"/>
                      </a:endParaRPr>
                    </a:p>
                  </a:txBody>
                  <a:tcPr marL="9525" marR="9525" marT="9525" marB="0" anchor="b"/>
                </a:tc>
              </a:tr>
              <a:tr h="190500">
                <a:tc>
                  <a:txBody>
                    <a:bodyPr/>
                    <a:lstStyle/>
                    <a:p>
                      <a:pPr algn="r" fontAlgn="b"/>
                      <a:r>
                        <a:rPr lang="en-US" sz="1100" u="none" strike="noStrike">
                          <a:effectLst/>
                        </a:rPr>
                        <a:t>20</a:t>
                      </a:r>
                      <a:endParaRPr lang="en-US" sz="1100" b="0" i="0" u="none" strike="noStrike">
                        <a:solidFill>
                          <a:srgbClr val="000000"/>
                        </a:solidFill>
                        <a:effectLst/>
                        <a:latin typeface="Calibri"/>
                      </a:endParaRPr>
                    </a:p>
                  </a:txBody>
                  <a:tcPr marL="9525" marR="9525" marT="9525" marB="0" anchor="b"/>
                </a:tc>
                <a:tc>
                  <a:txBody>
                    <a:bodyPr/>
                    <a:lstStyle/>
                    <a:p>
                      <a:pPr algn="l" fontAlgn="b"/>
                      <a:r>
                        <a:rPr lang="en-US" sz="1100" u="none" strike="noStrike">
                          <a:effectLst/>
                        </a:rPr>
                        <a:t>XKR7</a:t>
                      </a:r>
                      <a:endParaRPr lang="en-US" sz="1100" b="0" i="0" u="none" strike="noStrike">
                        <a:solidFill>
                          <a:srgbClr val="000000"/>
                        </a:solidFill>
                        <a:effectLst/>
                        <a:latin typeface="Calibri"/>
                      </a:endParaRPr>
                    </a:p>
                  </a:txBody>
                  <a:tcPr marL="9525" marR="9525" marT="9525" marB="0" anchor="b"/>
                </a:tc>
                <a:tc>
                  <a:txBody>
                    <a:bodyPr/>
                    <a:lstStyle/>
                    <a:p>
                      <a:pPr algn="r" fontAlgn="b"/>
                      <a:r>
                        <a:rPr lang="en-US" sz="1100" u="none" strike="noStrike">
                          <a:effectLst/>
                        </a:rPr>
                        <a:t>0.000118</a:t>
                      </a:r>
                      <a:endParaRPr lang="en-US" sz="1100" b="0" i="0" u="none" strike="noStrike">
                        <a:solidFill>
                          <a:srgbClr val="000000"/>
                        </a:solidFill>
                        <a:effectLst/>
                        <a:latin typeface="Calibri"/>
                      </a:endParaRPr>
                    </a:p>
                  </a:txBody>
                  <a:tcPr marL="9525" marR="9525" marT="9525" marB="0" anchor="b"/>
                </a:tc>
                <a:tc>
                  <a:txBody>
                    <a:bodyPr/>
                    <a:lstStyle/>
                    <a:p>
                      <a:pPr algn="r" fontAlgn="b"/>
                      <a:r>
                        <a:rPr lang="en-US" sz="1100" u="none" strike="noStrike">
                          <a:effectLst/>
                        </a:rPr>
                        <a:t>7</a:t>
                      </a:r>
                      <a:endParaRPr lang="en-US" sz="1100" b="0" i="0" u="none" strike="noStrike">
                        <a:solidFill>
                          <a:srgbClr val="000000"/>
                        </a:solidFill>
                        <a:effectLst/>
                        <a:latin typeface="Calibri"/>
                      </a:endParaRPr>
                    </a:p>
                  </a:txBody>
                  <a:tcPr marL="9525" marR="9525" marT="9525" marB="0" anchor="b"/>
                </a:tc>
                <a:tc>
                  <a:txBody>
                    <a:bodyPr/>
                    <a:lstStyle/>
                    <a:p>
                      <a:pPr algn="r" fontAlgn="b"/>
                      <a:r>
                        <a:rPr lang="en-US" sz="1100" u="none" strike="noStrike">
                          <a:effectLst/>
                        </a:rPr>
                        <a:t>3</a:t>
                      </a:r>
                      <a:endParaRPr lang="en-US" sz="1100" b="0" i="0" u="none" strike="noStrike">
                        <a:solidFill>
                          <a:srgbClr val="000000"/>
                        </a:solidFill>
                        <a:effectLst/>
                        <a:latin typeface="Calibri"/>
                      </a:endParaRPr>
                    </a:p>
                  </a:txBody>
                  <a:tcPr marL="9525" marR="9525" marT="9525" marB="0" anchor="b"/>
                </a:tc>
                <a:tc>
                  <a:txBody>
                    <a:bodyPr/>
                    <a:lstStyle/>
                    <a:p>
                      <a:pPr algn="r" fontAlgn="b"/>
                      <a:r>
                        <a:rPr lang="en-US" sz="1100" u="none" strike="noStrike">
                          <a:effectLst/>
                        </a:rPr>
                        <a:t>3</a:t>
                      </a:r>
                      <a:endParaRPr lang="en-US" sz="1100" b="0" i="0" u="none" strike="noStrike">
                        <a:solidFill>
                          <a:srgbClr val="000000"/>
                        </a:solidFill>
                        <a:effectLst/>
                        <a:latin typeface="Calibri"/>
                      </a:endParaRPr>
                    </a:p>
                  </a:txBody>
                  <a:tcPr marL="9525" marR="9525" marT="9525" marB="0" anchor="b"/>
                </a:tc>
                <a:tc>
                  <a:txBody>
                    <a:bodyPr/>
                    <a:lstStyle/>
                    <a:p>
                      <a:pPr algn="r" fontAlgn="b"/>
                      <a:r>
                        <a:rPr lang="en-US" sz="1100" u="none" strike="noStrike">
                          <a:effectLst/>
                        </a:rPr>
                        <a:t>15</a:t>
                      </a:r>
                      <a:endParaRPr lang="en-US" sz="1100" b="0" i="0" u="none" strike="noStrike">
                        <a:solidFill>
                          <a:srgbClr val="000000"/>
                        </a:solidFill>
                        <a:effectLst/>
                        <a:latin typeface="Calibri"/>
                      </a:endParaRPr>
                    </a:p>
                  </a:txBody>
                  <a:tcPr marL="9525" marR="9525" marT="9525" marB="0" anchor="b"/>
                </a:tc>
                <a:tc>
                  <a:txBody>
                    <a:bodyPr/>
                    <a:lstStyle/>
                    <a:p>
                      <a:pPr algn="r" fontAlgn="b"/>
                      <a:r>
                        <a:rPr lang="en-US" sz="1100" u="none" strike="noStrike">
                          <a:effectLst/>
                        </a:rPr>
                        <a:t>35</a:t>
                      </a:r>
                      <a:endParaRPr lang="en-US" sz="1100" b="0" i="0" u="none" strike="noStrike">
                        <a:solidFill>
                          <a:srgbClr val="000000"/>
                        </a:solidFill>
                        <a:effectLst/>
                        <a:latin typeface="Calibri"/>
                      </a:endParaRPr>
                    </a:p>
                  </a:txBody>
                  <a:tcPr marL="9525" marR="9525" marT="9525" marB="0" anchor="b"/>
                </a:tc>
                <a:tc>
                  <a:txBody>
                    <a:bodyPr/>
                    <a:lstStyle/>
                    <a:p>
                      <a:pPr algn="r" fontAlgn="b"/>
                      <a:r>
                        <a:rPr lang="en-US" sz="1100" u="none" strike="noStrike">
                          <a:effectLst/>
                        </a:rPr>
                        <a:t>6861</a:t>
                      </a:r>
                      <a:endParaRPr lang="en-US" sz="1100" b="0" i="0" u="none" strike="noStrike">
                        <a:solidFill>
                          <a:srgbClr val="000000"/>
                        </a:solidFill>
                        <a:effectLst/>
                        <a:latin typeface="Calibri"/>
                      </a:endParaRPr>
                    </a:p>
                  </a:txBody>
                  <a:tcPr marL="9525" marR="9525" marT="9525" marB="0" anchor="b"/>
                </a:tc>
              </a:tr>
              <a:tr h="190500">
                <a:tc>
                  <a:txBody>
                    <a:bodyPr/>
                    <a:lstStyle/>
                    <a:p>
                      <a:pPr algn="r" fontAlgn="b"/>
                      <a:r>
                        <a:rPr lang="en-US" sz="1100" u="none" strike="noStrike">
                          <a:effectLst/>
                        </a:rPr>
                        <a:t>20</a:t>
                      </a:r>
                      <a:endParaRPr lang="en-US" sz="1100" b="0" i="0" u="none" strike="noStrike">
                        <a:solidFill>
                          <a:srgbClr val="000000"/>
                        </a:solidFill>
                        <a:effectLst/>
                        <a:latin typeface="Calibri"/>
                      </a:endParaRPr>
                    </a:p>
                  </a:txBody>
                  <a:tcPr marL="9525" marR="9525" marT="9525" marB="0" anchor="b"/>
                </a:tc>
                <a:tc>
                  <a:txBody>
                    <a:bodyPr/>
                    <a:lstStyle/>
                    <a:p>
                      <a:pPr algn="l" fontAlgn="b"/>
                      <a:r>
                        <a:rPr lang="en-US" sz="1100" u="none" strike="noStrike">
                          <a:effectLst/>
                        </a:rPr>
                        <a:t>CABLES2</a:t>
                      </a:r>
                      <a:endParaRPr lang="en-US" sz="1100" b="0" i="0" u="none" strike="noStrike">
                        <a:solidFill>
                          <a:srgbClr val="000000"/>
                        </a:solidFill>
                        <a:effectLst/>
                        <a:latin typeface="Calibri"/>
                      </a:endParaRPr>
                    </a:p>
                  </a:txBody>
                  <a:tcPr marL="9525" marR="9525" marT="9525" marB="0" anchor="b"/>
                </a:tc>
                <a:tc>
                  <a:txBody>
                    <a:bodyPr/>
                    <a:lstStyle/>
                    <a:p>
                      <a:pPr algn="r" fontAlgn="b"/>
                      <a:r>
                        <a:rPr lang="en-US" sz="1100" u="none" strike="noStrike">
                          <a:effectLst/>
                        </a:rPr>
                        <a:t>0.000128</a:t>
                      </a:r>
                      <a:endParaRPr lang="en-US" sz="1100" b="0" i="0" u="none" strike="noStrike">
                        <a:solidFill>
                          <a:srgbClr val="000000"/>
                        </a:solidFill>
                        <a:effectLst/>
                        <a:latin typeface="Calibri"/>
                      </a:endParaRPr>
                    </a:p>
                  </a:txBody>
                  <a:tcPr marL="9525" marR="9525" marT="9525" marB="0" anchor="b"/>
                </a:tc>
                <a:tc>
                  <a:txBody>
                    <a:bodyPr/>
                    <a:lstStyle/>
                    <a:p>
                      <a:pPr algn="r" fontAlgn="b"/>
                      <a:r>
                        <a:rPr lang="en-US" sz="1100" u="none" strike="noStrike">
                          <a:effectLst/>
                        </a:rPr>
                        <a:t>7</a:t>
                      </a:r>
                      <a:endParaRPr lang="en-US" sz="1100" b="0" i="0" u="none" strike="noStrike">
                        <a:solidFill>
                          <a:srgbClr val="000000"/>
                        </a:solidFill>
                        <a:effectLst/>
                        <a:latin typeface="Calibri"/>
                      </a:endParaRPr>
                    </a:p>
                  </a:txBody>
                  <a:tcPr marL="9525" marR="9525" marT="9525" marB="0" anchor="b"/>
                </a:tc>
                <a:tc>
                  <a:txBody>
                    <a:bodyPr/>
                    <a:lstStyle/>
                    <a:p>
                      <a:pPr algn="r" fontAlgn="b"/>
                      <a:r>
                        <a:rPr lang="en-US" sz="1100" u="none" strike="noStrike">
                          <a:effectLst/>
                        </a:rPr>
                        <a:t>5</a:t>
                      </a:r>
                      <a:endParaRPr lang="en-US" sz="1100" b="0" i="0" u="none" strike="noStrike">
                        <a:solidFill>
                          <a:srgbClr val="000000"/>
                        </a:solidFill>
                        <a:effectLst/>
                        <a:latin typeface="Calibri"/>
                      </a:endParaRPr>
                    </a:p>
                  </a:txBody>
                  <a:tcPr marL="9525" marR="9525" marT="9525" marB="0" anchor="b"/>
                </a:tc>
                <a:tc>
                  <a:txBody>
                    <a:bodyPr/>
                    <a:lstStyle/>
                    <a:p>
                      <a:pPr algn="r" fontAlgn="b"/>
                      <a:r>
                        <a:rPr lang="en-US" sz="1100" u="none" strike="noStrike">
                          <a:effectLst/>
                        </a:rPr>
                        <a:t>3</a:t>
                      </a:r>
                      <a:endParaRPr lang="en-US" sz="1100" b="0" i="0" u="none" strike="noStrike">
                        <a:solidFill>
                          <a:srgbClr val="000000"/>
                        </a:solidFill>
                        <a:effectLst/>
                        <a:latin typeface="Calibri"/>
                      </a:endParaRPr>
                    </a:p>
                  </a:txBody>
                  <a:tcPr marL="9525" marR="9525" marT="9525" marB="0" anchor="b"/>
                </a:tc>
                <a:tc>
                  <a:txBody>
                    <a:bodyPr/>
                    <a:lstStyle/>
                    <a:p>
                      <a:pPr algn="r" fontAlgn="b"/>
                      <a:r>
                        <a:rPr lang="en-US" sz="1100" u="none" strike="noStrike">
                          <a:effectLst/>
                        </a:rPr>
                        <a:t>15</a:t>
                      </a:r>
                      <a:endParaRPr lang="en-US" sz="1100" b="0" i="0" u="none" strike="noStrike">
                        <a:solidFill>
                          <a:srgbClr val="000000"/>
                        </a:solidFill>
                        <a:effectLst/>
                        <a:latin typeface="Calibri"/>
                      </a:endParaRPr>
                    </a:p>
                  </a:txBody>
                  <a:tcPr marL="9525" marR="9525" marT="9525" marB="0" anchor="b"/>
                </a:tc>
                <a:tc>
                  <a:txBody>
                    <a:bodyPr/>
                    <a:lstStyle/>
                    <a:p>
                      <a:pPr algn="r" fontAlgn="b"/>
                      <a:r>
                        <a:rPr lang="en-US" sz="1100" u="none" strike="noStrike">
                          <a:effectLst/>
                        </a:rPr>
                        <a:t>36</a:t>
                      </a:r>
                      <a:endParaRPr lang="en-US" sz="1100" b="0" i="0" u="none" strike="noStrike">
                        <a:solidFill>
                          <a:srgbClr val="000000"/>
                        </a:solidFill>
                        <a:effectLst/>
                        <a:latin typeface="Calibri"/>
                      </a:endParaRPr>
                    </a:p>
                  </a:txBody>
                  <a:tcPr marL="9525" marR="9525" marT="9525" marB="0" anchor="b"/>
                </a:tc>
                <a:tc>
                  <a:txBody>
                    <a:bodyPr/>
                    <a:lstStyle/>
                    <a:p>
                      <a:pPr algn="r" fontAlgn="b"/>
                      <a:r>
                        <a:rPr lang="en-US" sz="1100" u="none" strike="noStrike">
                          <a:effectLst/>
                        </a:rPr>
                        <a:t>6860</a:t>
                      </a:r>
                      <a:endParaRPr lang="en-US" sz="1100" b="0" i="0" u="none" strike="noStrike">
                        <a:solidFill>
                          <a:srgbClr val="000000"/>
                        </a:solidFill>
                        <a:effectLst/>
                        <a:latin typeface="Calibri"/>
                      </a:endParaRPr>
                    </a:p>
                  </a:txBody>
                  <a:tcPr marL="9525" marR="9525" marT="9525" marB="0" anchor="b"/>
                </a:tc>
              </a:tr>
              <a:tr h="190500">
                <a:tc>
                  <a:txBody>
                    <a:bodyPr/>
                    <a:lstStyle/>
                    <a:p>
                      <a:pPr algn="r" fontAlgn="b"/>
                      <a:r>
                        <a:rPr lang="en-US" sz="1100" u="none" strike="noStrike">
                          <a:effectLst/>
                        </a:rPr>
                        <a:t>22</a:t>
                      </a:r>
                      <a:endParaRPr lang="en-US" sz="1100" b="0" i="0" u="none" strike="noStrike">
                        <a:solidFill>
                          <a:srgbClr val="000000"/>
                        </a:solidFill>
                        <a:effectLst/>
                        <a:latin typeface="Calibri"/>
                      </a:endParaRPr>
                    </a:p>
                  </a:txBody>
                  <a:tcPr marL="9525" marR="9525" marT="9525" marB="0" anchor="b"/>
                </a:tc>
                <a:tc>
                  <a:txBody>
                    <a:bodyPr/>
                    <a:lstStyle/>
                    <a:p>
                      <a:pPr algn="l" fontAlgn="b"/>
                      <a:r>
                        <a:rPr lang="en-US" sz="1100" u="none" strike="noStrike">
                          <a:effectLst/>
                        </a:rPr>
                        <a:t>THOC5</a:t>
                      </a:r>
                      <a:endParaRPr lang="en-US" sz="1100" b="0" i="0" u="none" strike="noStrike">
                        <a:solidFill>
                          <a:srgbClr val="000000"/>
                        </a:solidFill>
                        <a:effectLst/>
                        <a:latin typeface="Calibri"/>
                      </a:endParaRPr>
                    </a:p>
                  </a:txBody>
                  <a:tcPr marL="9525" marR="9525" marT="9525" marB="0" anchor="b"/>
                </a:tc>
                <a:tc>
                  <a:txBody>
                    <a:bodyPr/>
                    <a:lstStyle/>
                    <a:p>
                      <a:pPr algn="r" fontAlgn="b"/>
                      <a:r>
                        <a:rPr lang="en-US" sz="1100" u="none" strike="noStrike">
                          <a:effectLst/>
                        </a:rPr>
                        <a:t>0.000138</a:t>
                      </a:r>
                      <a:endParaRPr lang="en-US" sz="1100" b="0" i="0" u="none" strike="noStrike">
                        <a:solidFill>
                          <a:srgbClr val="000000"/>
                        </a:solidFill>
                        <a:effectLst/>
                        <a:latin typeface="Calibri"/>
                      </a:endParaRPr>
                    </a:p>
                  </a:txBody>
                  <a:tcPr marL="9525" marR="9525" marT="9525" marB="0" anchor="b"/>
                </a:tc>
                <a:tc>
                  <a:txBody>
                    <a:bodyPr/>
                    <a:lstStyle/>
                    <a:p>
                      <a:pPr algn="r" fontAlgn="b"/>
                      <a:r>
                        <a:rPr lang="en-US" sz="1100" u="none" strike="noStrike">
                          <a:effectLst/>
                        </a:rPr>
                        <a:t>9</a:t>
                      </a:r>
                      <a:endParaRPr lang="en-US" sz="1100" b="0" i="0" u="none" strike="noStrike">
                        <a:solidFill>
                          <a:srgbClr val="000000"/>
                        </a:solidFill>
                        <a:effectLst/>
                        <a:latin typeface="Calibri"/>
                      </a:endParaRPr>
                    </a:p>
                  </a:txBody>
                  <a:tcPr marL="9525" marR="9525" marT="9525" marB="0" anchor="b"/>
                </a:tc>
                <a:tc>
                  <a:txBody>
                    <a:bodyPr/>
                    <a:lstStyle/>
                    <a:p>
                      <a:pPr algn="r" fontAlgn="b"/>
                      <a:r>
                        <a:rPr lang="en-US" sz="1100" u="none" strike="noStrike">
                          <a:effectLst/>
                        </a:rPr>
                        <a:t>6</a:t>
                      </a:r>
                      <a:endParaRPr lang="en-US" sz="1100" b="0" i="0" u="none" strike="noStrike">
                        <a:solidFill>
                          <a:srgbClr val="000000"/>
                        </a:solidFill>
                        <a:effectLst/>
                        <a:latin typeface="Calibri"/>
                      </a:endParaRPr>
                    </a:p>
                  </a:txBody>
                  <a:tcPr marL="9525" marR="9525" marT="9525" marB="0" anchor="b"/>
                </a:tc>
                <a:tc>
                  <a:txBody>
                    <a:bodyPr/>
                    <a:lstStyle/>
                    <a:p>
                      <a:pPr algn="r" fontAlgn="b"/>
                      <a:r>
                        <a:rPr lang="en-US" sz="1100" u="none" strike="noStrike">
                          <a:effectLst/>
                        </a:rPr>
                        <a:t>13</a:t>
                      </a:r>
                      <a:endParaRPr lang="en-US" sz="1100" b="0" i="0" u="none" strike="noStrike">
                        <a:solidFill>
                          <a:srgbClr val="000000"/>
                        </a:solidFill>
                        <a:effectLst/>
                        <a:latin typeface="Calibri"/>
                      </a:endParaRPr>
                    </a:p>
                  </a:txBody>
                  <a:tcPr marL="9525" marR="9525" marT="9525" marB="0" anchor="b"/>
                </a:tc>
                <a:tc>
                  <a:txBody>
                    <a:bodyPr/>
                    <a:lstStyle/>
                    <a:p>
                      <a:pPr algn="r" fontAlgn="b"/>
                      <a:r>
                        <a:rPr lang="en-US" sz="1100" u="none" strike="noStrike">
                          <a:effectLst/>
                        </a:rPr>
                        <a:t>5</a:t>
                      </a:r>
                      <a:endParaRPr lang="en-US" sz="1100" b="0" i="0" u="none" strike="noStrike">
                        <a:solidFill>
                          <a:srgbClr val="000000"/>
                        </a:solidFill>
                        <a:effectLst/>
                        <a:latin typeface="Calibri"/>
                      </a:endParaRPr>
                    </a:p>
                  </a:txBody>
                  <a:tcPr marL="9525" marR="9525" marT="9525" marB="0" anchor="b"/>
                </a:tc>
                <a:tc>
                  <a:txBody>
                    <a:bodyPr/>
                    <a:lstStyle/>
                    <a:p>
                      <a:pPr algn="r" fontAlgn="b"/>
                      <a:r>
                        <a:rPr lang="en-US" sz="1100" u="none" strike="noStrike">
                          <a:effectLst/>
                        </a:rPr>
                        <a:t>1945</a:t>
                      </a:r>
                      <a:endParaRPr lang="en-US" sz="1100" b="0" i="0" u="none" strike="noStrike">
                        <a:solidFill>
                          <a:srgbClr val="000000"/>
                        </a:solidFill>
                        <a:effectLst/>
                        <a:latin typeface="Calibri"/>
                      </a:endParaRPr>
                    </a:p>
                  </a:txBody>
                  <a:tcPr marL="9525" marR="9525" marT="9525" marB="0" anchor="b"/>
                </a:tc>
                <a:tc>
                  <a:txBody>
                    <a:bodyPr/>
                    <a:lstStyle/>
                    <a:p>
                      <a:pPr algn="r" fontAlgn="b"/>
                      <a:r>
                        <a:rPr lang="en-US" sz="1100" u="none" strike="noStrike">
                          <a:effectLst/>
                        </a:rPr>
                        <a:t>4951</a:t>
                      </a:r>
                      <a:endParaRPr lang="en-US" sz="1100" b="0" i="0" u="none" strike="noStrike">
                        <a:solidFill>
                          <a:srgbClr val="000000"/>
                        </a:solidFill>
                        <a:effectLst/>
                        <a:latin typeface="Calibri"/>
                      </a:endParaRPr>
                    </a:p>
                  </a:txBody>
                  <a:tcPr marL="9525" marR="9525" marT="9525" marB="0" anchor="b"/>
                </a:tc>
              </a:tr>
              <a:tr h="190500">
                <a:tc>
                  <a:txBody>
                    <a:bodyPr/>
                    <a:lstStyle/>
                    <a:p>
                      <a:pPr algn="r" fontAlgn="b"/>
                      <a:r>
                        <a:rPr lang="en-US" sz="1100" u="none" strike="noStrike">
                          <a:effectLst/>
                        </a:rPr>
                        <a:t>18</a:t>
                      </a:r>
                      <a:endParaRPr lang="en-US" sz="1100" b="0" i="0" u="none" strike="noStrike">
                        <a:solidFill>
                          <a:srgbClr val="000000"/>
                        </a:solidFill>
                        <a:effectLst/>
                        <a:latin typeface="Calibri"/>
                      </a:endParaRPr>
                    </a:p>
                  </a:txBody>
                  <a:tcPr marL="9525" marR="9525" marT="9525" marB="0" anchor="b"/>
                </a:tc>
                <a:tc>
                  <a:txBody>
                    <a:bodyPr/>
                    <a:lstStyle/>
                    <a:p>
                      <a:pPr algn="l" fontAlgn="b"/>
                      <a:r>
                        <a:rPr lang="en-US" sz="1100" u="none" strike="noStrike">
                          <a:effectLst/>
                        </a:rPr>
                        <a:t>CABYR</a:t>
                      </a:r>
                      <a:endParaRPr lang="en-US" sz="1100" b="0" i="0" u="none" strike="noStrike">
                        <a:solidFill>
                          <a:srgbClr val="000000"/>
                        </a:solidFill>
                        <a:effectLst/>
                        <a:latin typeface="Calibri"/>
                      </a:endParaRPr>
                    </a:p>
                  </a:txBody>
                  <a:tcPr marL="9525" marR="9525" marT="9525" marB="0" anchor="b"/>
                </a:tc>
                <a:tc>
                  <a:txBody>
                    <a:bodyPr/>
                    <a:lstStyle/>
                    <a:p>
                      <a:pPr algn="r" fontAlgn="b"/>
                      <a:r>
                        <a:rPr lang="en-US" sz="1100" u="none" strike="noStrike">
                          <a:effectLst/>
                        </a:rPr>
                        <a:t>0.000254</a:t>
                      </a:r>
                      <a:endParaRPr lang="en-US" sz="1100" b="0" i="0" u="none" strike="noStrike">
                        <a:solidFill>
                          <a:srgbClr val="000000"/>
                        </a:solidFill>
                        <a:effectLst/>
                        <a:latin typeface="Calibri"/>
                      </a:endParaRPr>
                    </a:p>
                  </a:txBody>
                  <a:tcPr marL="9525" marR="9525" marT="9525" marB="0" anchor="b"/>
                </a:tc>
                <a:tc>
                  <a:txBody>
                    <a:bodyPr/>
                    <a:lstStyle/>
                    <a:p>
                      <a:pPr algn="r" fontAlgn="b"/>
                      <a:r>
                        <a:rPr lang="en-US" sz="1100" u="none" strike="noStrike">
                          <a:effectLst/>
                        </a:rPr>
                        <a:t>17</a:t>
                      </a:r>
                      <a:endParaRPr lang="en-US" sz="1100" b="0" i="0" u="none" strike="noStrike">
                        <a:solidFill>
                          <a:srgbClr val="000000"/>
                        </a:solidFill>
                        <a:effectLst/>
                        <a:latin typeface="Calibri"/>
                      </a:endParaRPr>
                    </a:p>
                  </a:txBody>
                  <a:tcPr marL="9525" marR="9525" marT="9525" marB="0" anchor="b"/>
                </a:tc>
                <a:tc>
                  <a:txBody>
                    <a:bodyPr/>
                    <a:lstStyle/>
                    <a:p>
                      <a:pPr algn="r" fontAlgn="b"/>
                      <a:r>
                        <a:rPr lang="en-US" sz="1100" u="none" strike="noStrike">
                          <a:effectLst/>
                        </a:rPr>
                        <a:t>10</a:t>
                      </a:r>
                      <a:endParaRPr lang="en-US" sz="1100" b="0" i="0" u="none" strike="noStrike">
                        <a:solidFill>
                          <a:srgbClr val="000000"/>
                        </a:solidFill>
                        <a:effectLst/>
                        <a:latin typeface="Calibri"/>
                      </a:endParaRPr>
                    </a:p>
                  </a:txBody>
                  <a:tcPr marL="9525" marR="9525" marT="9525" marB="0" anchor="b"/>
                </a:tc>
                <a:tc>
                  <a:txBody>
                    <a:bodyPr/>
                    <a:lstStyle/>
                    <a:p>
                      <a:pPr algn="r" fontAlgn="b"/>
                      <a:r>
                        <a:rPr lang="en-US" sz="1100" u="none" strike="noStrike">
                          <a:effectLst/>
                        </a:rPr>
                        <a:t>5</a:t>
                      </a:r>
                      <a:endParaRPr lang="en-US" sz="1100" b="0" i="0" u="none" strike="noStrike">
                        <a:solidFill>
                          <a:srgbClr val="000000"/>
                        </a:solidFill>
                        <a:effectLst/>
                        <a:latin typeface="Calibri"/>
                      </a:endParaRPr>
                    </a:p>
                  </a:txBody>
                  <a:tcPr marL="9525" marR="9525" marT="9525" marB="0" anchor="b"/>
                </a:tc>
                <a:tc>
                  <a:txBody>
                    <a:bodyPr/>
                    <a:lstStyle/>
                    <a:p>
                      <a:pPr algn="r" fontAlgn="b"/>
                      <a:r>
                        <a:rPr lang="en-US" sz="1100" u="none" strike="noStrike">
                          <a:effectLst/>
                        </a:rPr>
                        <a:t>13</a:t>
                      </a:r>
                      <a:endParaRPr lang="en-US" sz="1100" b="0" i="0" u="none" strike="noStrike">
                        <a:solidFill>
                          <a:srgbClr val="000000"/>
                        </a:solidFill>
                        <a:effectLst/>
                        <a:latin typeface="Calibri"/>
                      </a:endParaRPr>
                    </a:p>
                  </a:txBody>
                  <a:tcPr marL="9525" marR="9525" marT="9525" marB="0" anchor="b"/>
                </a:tc>
                <a:tc>
                  <a:txBody>
                    <a:bodyPr/>
                    <a:lstStyle/>
                    <a:p>
                      <a:pPr algn="r" fontAlgn="b"/>
                      <a:r>
                        <a:rPr lang="en-US" sz="1100" u="none" strike="noStrike">
                          <a:effectLst/>
                        </a:rPr>
                        <a:t>229</a:t>
                      </a:r>
                      <a:endParaRPr lang="en-US" sz="1100" b="0" i="0" u="none" strike="noStrike">
                        <a:solidFill>
                          <a:srgbClr val="000000"/>
                        </a:solidFill>
                        <a:effectLst/>
                        <a:latin typeface="Calibri"/>
                      </a:endParaRPr>
                    </a:p>
                  </a:txBody>
                  <a:tcPr marL="9525" marR="9525" marT="9525" marB="0" anchor="b"/>
                </a:tc>
                <a:tc>
                  <a:txBody>
                    <a:bodyPr/>
                    <a:lstStyle/>
                    <a:p>
                      <a:pPr algn="r" fontAlgn="b"/>
                      <a:r>
                        <a:rPr lang="en-US" sz="1100" u="none" strike="noStrike">
                          <a:effectLst/>
                        </a:rPr>
                        <a:t>6667</a:t>
                      </a:r>
                      <a:endParaRPr lang="en-US" sz="1100" b="0" i="0" u="none" strike="noStrike">
                        <a:solidFill>
                          <a:srgbClr val="000000"/>
                        </a:solidFill>
                        <a:effectLst/>
                        <a:latin typeface="Calibri"/>
                      </a:endParaRPr>
                    </a:p>
                  </a:txBody>
                  <a:tcPr marL="9525" marR="9525" marT="9525" marB="0" anchor="b"/>
                </a:tc>
              </a:tr>
              <a:tr h="190500">
                <a:tc>
                  <a:txBody>
                    <a:bodyPr/>
                    <a:lstStyle/>
                    <a:p>
                      <a:pPr algn="r" fontAlgn="b"/>
                      <a:r>
                        <a:rPr lang="en-US" sz="1100" u="none" strike="noStrike">
                          <a:effectLst/>
                        </a:rPr>
                        <a:t>3</a:t>
                      </a:r>
                      <a:endParaRPr lang="en-US" sz="1100" b="0" i="0" u="none" strike="noStrike">
                        <a:solidFill>
                          <a:srgbClr val="000000"/>
                        </a:solidFill>
                        <a:effectLst/>
                        <a:latin typeface="Calibri"/>
                      </a:endParaRPr>
                    </a:p>
                  </a:txBody>
                  <a:tcPr marL="9525" marR="9525" marT="9525" marB="0" anchor="b"/>
                </a:tc>
                <a:tc>
                  <a:txBody>
                    <a:bodyPr/>
                    <a:lstStyle/>
                    <a:p>
                      <a:pPr algn="l" fontAlgn="b"/>
                      <a:r>
                        <a:rPr lang="en-US" sz="1100" u="none" strike="noStrike">
                          <a:effectLst/>
                        </a:rPr>
                        <a:t>CMSS1</a:t>
                      </a:r>
                      <a:endParaRPr lang="en-US" sz="1100" b="0" i="0" u="none" strike="noStrike">
                        <a:solidFill>
                          <a:srgbClr val="000000"/>
                        </a:solidFill>
                        <a:effectLst/>
                        <a:latin typeface="Calibri"/>
                      </a:endParaRPr>
                    </a:p>
                  </a:txBody>
                  <a:tcPr marL="9525" marR="9525" marT="9525" marB="0" anchor="b"/>
                </a:tc>
                <a:tc>
                  <a:txBody>
                    <a:bodyPr/>
                    <a:lstStyle/>
                    <a:p>
                      <a:pPr algn="r" fontAlgn="b"/>
                      <a:r>
                        <a:rPr lang="en-US" sz="1100" u="none" strike="noStrike">
                          <a:effectLst/>
                        </a:rPr>
                        <a:t>0.000309</a:t>
                      </a:r>
                      <a:endParaRPr lang="en-US" sz="1100" b="0" i="0" u="none" strike="noStrike">
                        <a:solidFill>
                          <a:srgbClr val="000000"/>
                        </a:solidFill>
                        <a:effectLst/>
                        <a:latin typeface="Calibri"/>
                      </a:endParaRPr>
                    </a:p>
                  </a:txBody>
                  <a:tcPr marL="9525" marR="9525" marT="9525" marB="0" anchor="b"/>
                </a:tc>
                <a:tc>
                  <a:txBody>
                    <a:bodyPr/>
                    <a:lstStyle/>
                    <a:p>
                      <a:pPr algn="r" fontAlgn="b"/>
                      <a:r>
                        <a:rPr lang="en-US" sz="1100" u="none" strike="noStrike">
                          <a:effectLst/>
                        </a:rPr>
                        <a:t>10</a:t>
                      </a:r>
                      <a:endParaRPr lang="en-US" sz="1100" b="0" i="0" u="none" strike="noStrike">
                        <a:solidFill>
                          <a:srgbClr val="000000"/>
                        </a:solidFill>
                        <a:effectLst/>
                        <a:latin typeface="Calibri"/>
                      </a:endParaRPr>
                    </a:p>
                  </a:txBody>
                  <a:tcPr marL="9525" marR="9525" marT="9525" marB="0" anchor="b"/>
                </a:tc>
                <a:tc>
                  <a:txBody>
                    <a:bodyPr/>
                    <a:lstStyle/>
                    <a:p>
                      <a:pPr algn="r" fontAlgn="b"/>
                      <a:r>
                        <a:rPr lang="en-US" sz="1100" u="none" strike="noStrike">
                          <a:effectLst/>
                        </a:rPr>
                        <a:t>7</a:t>
                      </a:r>
                      <a:endParaRPr lang="en-US" sz="1100" b="0" i="0" u="none" strike="noStrike">
                        <a:solidFill>
                          <a:srgbClr val="000000"/>
                        </a:solidFill>
                        <a:effectLst/>
                        <a:latin typeface="Calibri"/>
                      </a:endParaRPr>
                    </a:p>
                  </a:txBody>
                  <a:tcPr marL="9525" marR="9525" marT="9525" marB="0" anchor="b"/>
                </a:tc>
                <a:tc>
                  <a:txBody>
                    <a:bodyPr/>
                    <a:lstStyle/>
                    <a:p>
                      <a:pPr algn="r" fontAlgn="b"/>
                      <a:r>
                        <a:rPr lang="en-US" sz="1100" u="none" strike="noStrike">
                          <a:effectLst/>
                        </a:rPr>
                        <a:t>5</a:t>
                      </a:r>
                      <a:endParaRPr lang="en-US" sz="1100" b="0" i="0" u="none" strike="noStrike">
                        <a:solidFill>
                          <a:srgbClr val="000000"/>
                        </a:solidFill>
                        <a:effectLst/>
                        <a:latin typeface="Calibri"/>
                      </a:endParaRPr>
                    </a:p>
                  </a:txBody>
                  <a:tcPr marL="9525" marR="9525" marT="9525" marB="0" anchor="b"/>
                </a:tc>
                <a:tc>
                  <a:txBody>
                    <a:bodyPr/>
                    <a:lstStyle/>
                    <a:p>
                      <a:pPr algn="r" fontAlgn="b"/>
                      <a:r>
                        <a:rPr lang="en-US" sz="1100" u="none" strike="noStrike">
                          <a:effectLst/>
                        </a:rPr>
                        <a:t>13</a:t>
                      </a:r>
                      <a:endParaRPr lang="en-US" sz="1100" b="0" i="0" u="none" strike="noStrike">
                        <a:solidFill>
                          <a:srgbClr val="000000"/>
                        </a:solidFill>
                        <a:effectLst/>
                        <a:latin typeface="Calibri"/>
                      </a:endParaRPr>
                    </a:p>
                  </a:txBody>
                  <a:tcPr marL="9525" marR="9525" marT="9525" marB="0" anchor="b"/>
                </a:tc>
                <a:tc>
                  <a:txBody>
                    <a:bodyPr/>
                    <a:lstStyle/>
                    <a:p>
                      <a:pPr algn="r" fontAlgn="b"/>
                      <a:r>
                        <a:rPr lang="en-US" sz="1100" u="none" strike="noStrike">
                          <a:effectLst/>
                        </a:rPr>
                        <a:t>239</a:t>
                      </a:r>
                      <a:endParaRPr lang="en-US" sz="1100" b="0" i="0" u="none" strike="noStrike">
                        <a:solidFill>
                          <a:srgbClr val="000000"/>
                        </a:solidFill>
                        <a:effectLst/>
                        <a:latin typeface="Calibri"/>
                      </a:endParaRPr>
                    </a:p>
                  </a:txBody>
                  <a:tcPr marL="9525" marR="9525" marT="9525" marB="0" anchor="b"/>
                </a:tc>
                <a:tc>
                  <a:txBody>
                    <a:bodyPr/>
                    <a:lstStyle/>
                    <a:p>
                      <a:pPr algn="r" fontAlgn="b"/>
                      <a:r>
                        <a:rPr lang="en-US" sz="1100" u="none" strike="noStrike">
                          <a:effectLst/>
                        </a:rPr>
                        <a:t>6657</a:t>
                      </a:r>
                      <a:endParaRPr lang="en-US" sz="1100" b="0" i="0" u="none" strike="noStrike">
                        <a:solidFill>
                          <a:srgbClr val="000000"/>
                        </a:solidFill>
                        <a:effectLst/>
                        <a:latin typeface="Calibri"/>
                      </a:endParaRPr>
                    </a:p>
                  </a:txBody>
                  <a:tcPr marL="9525" marR="9525" marT="9525" marB="0" anchor="b"/>
                </a:tc>
              </a:tr>
              <a:tr h="190500">
                <a:tc>
                  <a:txBody>
                    <a:bodyPr/>
                    <a:lstStyle/>
                    <a:p>
                      <a:pPr algn="r" fontAlgn="b"/>
                      <a:r>
                        <a:rPr lang="en-US" sz="1100" u="none" strike="noStrike">
                          <a:effectLst/>
                        </a:rPr>
                        <a:t>5</a:t>
                      </a:r>
                      <a:endParaRPr lang="en-US" sz="1100" b="0" i="0" u="none" strike="noStrike">
                        <a:solidFill>
                          <a:srgbClr val="000000"/>
                        </a:solidFill>
                        <a:effectLst/>
                        <a:latin typeface="Calibri"/>
                      </a:endParaRPr>
                    </a:p>
                  </a:txBody>
                  <a:tcPr marL="9525" marR="9525" marT="9525" marB="0" anchor="b"/>
                </a:tc>
                <a:tc>
                  <a:txBody>
                    <a:bodyPr/>
                    <a:lstStyle/>
                    <a:p>
                      <a:pPr algn="l" fontAlgn="b"/>
                      <a:r>
                        <a:rPr lang="en-US" sz="1100" u="none" strike="noStrike">
                          <a:effectLst/>
                        </a:rPr>
                        <a:t>PCDHB2</a:t>
                      </a:r>
                      <a:endParaRPr lang="en-US" sz="1100" b="0" i="0" u="none" strike="noStrike">
                        <a:solidFill>
                          <a:srgbClr val="000000"/>
                        </a:solidFill>
                        <a:effectLst/>
                        <a:latin typeface="Calibri"/>
                      </a:endParaRPr>
                    </a:p>
                  </a:txBody>
                  <a:tcPr marL="9525" marR="9525" marT="9525" marB="0" anchor="b"/>
                </a:tc>
                <a:tc>
                  <a:txBody>
                    <a:bodyPr/>
                    <a:lstStyle/>
                    <a:p>
                      <a:pPr algn="r" fontAlgn="b"/>
                      <a:r>
                        <a:rPr lang="en-US" sz="1100" u="none" strike="noStrike">
                          <a:effectLst/>
                        </a:rPr>
                        <a:t>0.000377</a:t>
                      </a:r>
                      <a:endParaRPr lang="en-US" sz="1100" b="0" i="0" u="none" strike="noStrike">
                        <a:solidFill>
                          <a:srgbClr val="000000"/>
                        </a:solidFill>
                        <a:effectLst/>
                        <a:latin typeface="Calibri"/>
                      </a:endParaRPr>
                    </a:p>
                  </a:txBody>
                  <a:tcPr marL="9525" marR="9525" marT="9525" marB="0" anchor="b"/>
                </a:tc>
                <a:tc>
                  <a:txBody>
                    <a:bodyPr/>
                    <a:lstStyle/>
                    <a:p>
                      <a:pPr algn="r" fontAlgn="b"/>
                      <a:r>
                        <a:rPr lang="en-US" sz="1100" u="none" strike="noStrike">
                          <a:effectLst/>
                        </a:rPr>
                        <a:t>11</a:t>
                      </a:r>
                      <a:endParaRPr lang="en-US" sz="1100" b="0" i="0" u="none" strike="noStrike">
                        <a:solidFill>
                          <a:srgbClr val="000000"/>
                        </a:solidFill>
                        <a:effectLst/>
                        <a:latin typeface="Calibri"/>
                      </a:endParaRPr>
                    </a:p>
                  </a:txBody>
                  <a:tcPr marL="9525" marR="9525" marT="9525" marB="0" anchor="b"/>
                </a:tc>
                <a:tc>
                  <a:txBody>
                    <a:bodyPr/>
                    <a:lstStyle/>
                    <a:p>
                      <a:pPr algn="r" fontAlgn="b"/>
                      <a:r>
                        <a:rPr lang="en-US" sz="1100" u="none" strike="noStrike">
                          <a:effectLst/>
                        </a:rPr>
                        <a:t>5</a:t>
                      </a:r>
                      <a:endParaRPr lang="en-US" sz="1100" b="0" i="0" u="none" strike="noStrike">
                        <a:solidFill>
                          <a:srgbClr val="000000"/>
                        </a:solidFill>
                        <a:effectLst/>
                        <a:latin typeface="Calibri"/>
                      </a:endParaRPr>
                    </a:p>
                  </a:txBody>
                  <a:tcPr marL="9525" marR="9525" marT="9525" marB="0" anchor="b"/>
                </a:tc>
                <a:tc>
                  <a:txBody>
                    <a:bodyPr/>
                    <a:lstStyle/>
                    <a:p>
                      <a:pPr algn="r" fontAlgn="b"/>
                      <a:r>
                        <a:rPr lang="en-US" sz="1100" u="none" strike="noStrike">
                          <a:effectLst/>
                        </a:rPr>
                        <a:t>3</a:t>
                      </a:r>
                      <a:endParaRPr lang="en-US" sz="1100" b="0" i="0" u="none" strike="noStrike">
                        <a:solidFill>
                          <a:srgbClr val="000000"/>
                        </a:solidFill>
                        <a:effectLst/>
                        <a:latin typeface="Calibri"/>
                      </a:endParaRPr>
                    </a:p>
                  </a:txBody>
                  <a:tcPr marL="9525" marR="9525" marT="9525" marB="0" anchor="b"/>
                </a:tc>
                <a:tc>
                  <a:txBody>
                    <a:bodyPr/>
                    <a:lstStyle/>
                    <a:p>
                      <a:pPr algn="r" fontAlgn="b"/>
                      <a:r>
                        <a:rPr lang="en-US" sz="1100" u="none" strike="noStrike">
                          <a:effectLst/>
                        </a:rPr>
                        <a:t>15</a:t>
                      </a:r>
                      <a:endParaRPr lang="en-US" sz="1100" b="0" i="0" u="none" strike="noStrike">
                        <a:solidFill>
                          <a:srgbClr val="000000"/>
                        </a:solidFill>
                        <a:effectLst/>
                        <a:latin typeface="Calibri"/>
                      </a:endParaRPr>
                    </a:p>
                  </a:txBody>
                  <a:tcPr marL="9525" marR="9525" marT="9525" marB="0" anchor="b"/>
                </a:tc>
                <a:tc>
                  <a:txBody>
                    <a:bodyPr/>
                    <a:lstStyle/>
                    <a:p>
                      <a:pPr algn="r" fontAlgn="b"/>
                      <a:r>
                        <a:rPr lang="en-US" sz="1100" u="none" strike="noStrike">
                          <a:effectLst/>
                        </a:rPr>
                        <a:t>53</a:t>
                      </a:r>
                      <a:endParaRPr lang="en-US" sz="1100" b="0" i="0" u="none" strike="noStrike">
                        <a:solidFill>
                          <a:srgbClr val="000000"/>
                        </a:solidFill>
                        <a:effectLst/>
                        <a:latin typeface="Calibri"/>
                      </a:endParaRPr>
                    </a:p>
                  </a:txBody>
                  <a:tcPr marL="9525" marR="9525" marT="9525" marB="0" anchor="b"/>
                </a:tc>
                <a:tc>
                  <a:txBody>
                    <a:bodyPr/>
                    <a:lstStyle/>
                    <a:p>
                      <a:pPr algn="r" fontAlgn="b"/>
                      <a:r>
                        <a:rPr lang="en-US" sz="1100" u="none" strike="noStrike">
                          <a:effectLst/>
                        </a:rPr>
                        <a:t>6843</a:t>
                      </a:r>
                      <a:endParaRPr lang="en-US" sz="1100" b="0" i="0" u="none" strike="noStrike">
                        <a:solidFill>
                          <a:srgbClr val="000000"/>
                        </a:solidFill>
                        <a:effectLst/>
                        <a:latin typeface="Calibri"/>
                      </a:endParaRPr>
                    </a:p>
                  </a:txBody>
                  <a:tcPr marL="9525" marR="9525" marT="9525" marB="0" anchor="b"/>
                </a:tc>
              </a:tr>
              <a:tr h="190500">
                <a:tc>
                  <a:txBody>
                    <a:bodyPr/>
                    <a:lstStyle/>
                    <a:p>
                      <a:pPr algn="r" fontAlgn="b"/>
                      <a:r>
                        <a:rPr lang="en-US" sz="1100" u="none" strike="noStrike">
                          <a:effectLst/>
                        </a:rPr>
                        <a:t>9</a:t>
                      </a:r>
                      <a:endParaRPr lang="en-US" sz="1100" b="0" i="0" u="none" strike="noStrike">
                        <a:solidFill>
                          <a:srgbClr val="000000"/>
                        </a:solidFill>
                        <a:effectLst/>
                        <a:latin typeface="Calibri"/>
                      </a:endParaRPr>
                    </a:p>
                  </a:txBody>
                  <a:tcPr marL="9525" marR="9525" marT="9525" marB="0" anchor="b"/>
                </a:tc>
                <a:tc>
                  <a:txBody>
                    <a:bodyPr/>
                    <a:lstStyle/>
                    <a:p>
                      <a:pPr algn="l" fontAlgn="b"/>
                      <a:r>
                        <a:rPr lang="en-US" sz="1100" u="none" strike="noStrike">
                          <a:effectLst/>
                        </a:rPr>
                        <a:t>ZFP37</a:t>
                      </a:r>
                      <a:endParaRPr lang="en-US" sz="1100" b="0" i="0" u="none" strike="noStrike">
                        <a:solidFill>
                          <a:srgbClr val="000000"/>
                        </a:solidFill>
                        <a:effectLst/>
                        <a:latin typeface="Calibri"/>
                      </a:endParaRPr>
                    </a:p>
                  </a:txBody>
                  <a:tcPr marL="9525" marR="9525" marT="9525" marB="0" anchor="b"/>
                </a:tc>
                <a:tc>
                  <a:txBody>
                    <a:bodyPr/>
                    <a:lstStyle/>
                    <a:p>
                      <a:pPr algn="r" fontAlgn="b"/>
                      <a:r>
                        <a:rPr lang="en-US" sz="1100" u="none" strike="noStrike">
                          <a:effectLst/>
                        </a:rPr>
                        <a:t>0.001067</a:t>
                      </a:r>
                      <a:endParaRPr lang="en-US" sz="1100" b="0" i="0" u="none" strike="noStrike">
                        <a:solidFill>
                          <a:srgbClr val="000000"/>
                        </a:solidFill>
                        <a:effectLst/>
                        <a:latin typeface="Calibri"/>
                      </a:endParaRPr>
                    </a:p>
                  </a:txBody>
                  <a:tcPr marL="9525" marR="9525" marT="9525" marB="0" anchor="b"/>
                </a:tc>
                <a:tc>
                  <a:txBody>
                    <a:bodyPr/>
                    <a:lstStyle/>
                    <a:p>
                      <a:pPr algn="r" fontAlgn="b"/>
                      <a:r>
                        <a:rPr lang="en-US" sz="1100" u="none" strike="noStrike">
                          <a:effectLst/>
                        </a:rPr>
                        <a:t>16</a:t>
                      </a:r>
                      <a:endParaRPr lang="en-US" sz="1100" b="0" i="0" u="none" strike="noStrike">
                        <a:solidFill>
                          <a:srgbClr val="000000"/>
                        </a:solidFill>
                        <a:effectLst/>
                        <a:latin typeface="Calibri"/>
                      </a:endParaRPr>
                    </a:p>
                  </a:txBody>
                  <a:tcPr marL="9525" marR="9525" marT="9525" marB="0" anchor="b"/>
                </a:tc>
                <a:tc>
                  <a:txBody>
                    <a:bodyPr/>
                    <a:lstStyle/>
                    <a:p>
                      <a:pPr algn="r" fontAlgn="b"/>
                      <a:r>
                        <a:rPr lang="en-US" sz="1100" u="none" strike="noStrike">
                          <a:effectLst/>
                        </a:rPr>
                        <a:t>7</a:t>
                      </a:r>
                      <a:endParaRPr lang="en-US" sz="1100" b="0" i="0" u="none" strike="noStrike">
                        <a:solidFill>
                          <a:srgbClr val="000000"/>
                        </a:solidFill>
                        <a:effectLst/>
                        <a:latin typeface="Calibri"/>
                      </a:endParaRPr>
                    </a:p>
                  </a:txBody>
                  <a:tcPr marL="9525" marR="9525" marT="9525" marB="0" anchor="b"/>
                </a:tc>
                <a:tc>
                  <a:txBody>
                    <a:bodyPr/>
                    <a:lstStyle/>
                    <a:p>
                      <a:pPr algn="r" fontAlgn="b"/>
                      <a:r>
                        <a:rPr lang="en-US" sz="1100" u="none" strike="noStrike">
                          <a:effectLst/>
                        </a:rPr>
                        <a:t>9</a:t>
                      </a:r>
                      <a:endParaRPr lang="en-US" sz="1100" b="0" i="0" u="none" strike="noStrike">
                        <a:solidFill>
                          <a:srgbClr val="000000"/>
                        </a:solidFill>
                        <a:effectLst/>
                        <a:latin typeface="Calibri"/>
                      </a:endParaRPr>
                    </a:p>
                  </a:txBody>
                  <a:tcPr marL="9525" marR="9525" marT="9525" marB="0" anchor="b"/>
                </a:tc>
                <a:tc>
                  <a:txBody>
                    <a:bodyPr/>
                    <a:lstStyle/>
                    <a:p>
                      <a:pPr algn="r" fontAlgn="b"/>
                      <a:r>
                        <a:rPr lang="en-US" sz="1100" u="none" strike="noStrike">
                          <a:effectLst/>
                        </a:rPr>
                        <a:t>9</a:t>
                      </a:r>
                      <a:endParaRPr lang="en-US" sz="1100" b="0" i="0" u="none" strike="noStrike">
                        <a:solidFill>
                          <a:srgbClr val="000000"/>
                        </a:solidFill>
                        <a:effectLst/>
                        <a:latin typeface="Calibri"/>
                      </a:endParaRPr>
                    </a:p>
                  </a:txBody>
                  <a:tcPr marL="9525" marR="9525" marT="9525" marB="0" anchor="b"/>
                </a:tc>
                <a:tc>
                  <a:txBody>
                    <a:bodyPr/>
                    <a:lstStyle/>
                    <a:p>
                      <a:pPr algn="r" fontAlgn="b"/>
                      <a:r>
                        <a:rPr lang="en-US" sz="1100" u="none" strike="noStrike">
                          <a:effectLst/>
                        </a:rPr>
                        <a:t>1137</a:t>
                      </a:r>
                      <a:endParaRPr lang="en-US" sz="1100" b="0" i="0" u="none" strike="noStrike">
                        <a:solidFill>
                          <a:srgbClr val="000000"/>
                        </a:solidFill>
                        <a:effectLst/>
                        <a:latin typeface="Calibri"/>
                      </a:endParaRPr>
                    </a:p>
                  </a:txBody>
                  <a:tcPr marL="9525" marR="9525" marT="9525" marB="0" anchor="b"/>
                </a:tc>
                <a:tc>
                  <a:txBody>
                    <a:bodyPr/>
                    <a:lstStyle/>
                    <a:p>
                      <a:pPr algn="r" fontAlgn="b"/>
                      <a:r>
                        <a:rPr lang="en-US" sz="1100" u="none" strike="noStrike">
                          <a:effectLst/>
                        </a:rPr>
                        <a:t>5759</a:t>
                      </a:r>
                      <a:endParaRPr lang="en-US" sz="1100" b="0" i="0" u="none" strike="noStrike">
                        <a:solidFill>
                          <a:srgbClr val="000000"/>
                        </a:solidFill>
                        <a:effectLst/>
                        <a:latin typeface="Calibri"/>
                      </a:endParaRPr>
                    </a:p>
                  </a:txBody>
                  <a:tcPr marL="9525" marR="9525" marT="9525" marB="0" anchor="b"/>
                </a:tc>
              </a:tr>
              <a:tr h="190500">
                <a:tc>
                  <a:txBody>
                    <a:bodyPr/>
                    <a:lstStyle/>
                    <a:p>
                      <a:pPr algn="r" fontAlgn="b"/>
                      <a:r>
                        <a:rPr lang="en-US" sz="1100" u="none" strike="noStrike">
                          <a:effectLst/>
                        </a:rPr>
                        <a:t>3</a:t>
                      </a:r>
                      <a:endParaRPr lang="en-US" sz="1100" b="0" i="0" u="none" strike="noStrike">
                        <a:solidFill>
                          <a:srgbClr val="000000"/>
                        </a:solidFill>
                        <a:effectLst/>
                        <a:latin typeface="Calibri"/>
                      </a:endParaRPr>
                    </a:p>
                  </a:txBody>
                  <a:tcPr marL="9525" marR="9525" marT="9525" marB="0" anchor="b"/>
                </a:tc>
                <a:tc>
                  <a:txBody>
                    <a:bodyPr/>
                    <a:lstStyle/>
                    <a:p>
                      <a:pPr algn="l" fontAlgn="b"/>
                      <a:r>
                        <a:rPr lang="en-US" sz="1100" u="none" strike="noStrike">
                          <a:effectLst/>
                        </a:rPr>
                        <a:t>C3orf30</a:t>
                      </a:r>
                      <a:endParaRPr lang="en-US" sz="1100" b="0" i="0" u="none" strike="noStrike">
                        <a:solidFill>
                          <a:srgbClr val="000000"/>
                        </a:solidFill>
                        <a:effectLst/>
                        <a:latin typeface="Calibri"/>
                      </a:endParaRPr>
                    </a:p>
                  </a:txBody>
                  <a:tcPr marL="9525" marR="9525" marT="9525" marB="0" anchor="b"/>
                </a:tc>
                <a:tc>
                  <a:txBody>
                    <a:bodyPr/>
                    <a:lstStyle/>
                    <a:p>
                      <a:pPr algn="r" fontAlgn="b"/>
                      <a:r>
                        <a:rPr lang="en-US" sz="1100" u="none" strike="noStrike">
                          <a:effectLst/>
                        </a:rPr>
                        <a:t>0.001156</a:t>
                      </a:r>
                      <a:endParaRPr lang="en-US" sz="1100" b="0" i="0" u="none" strike="noStrike">
                        <a:solidFill>
                          <a:srgbClr val="000000"/>
                        </a:solidFill>
                        <a:effectLst/>
                        <a:latin typeface="Calibri"/>
                      </a:endParaRPr>
                    </a:p>
                  </a:txBody>
                  <a:tcPr marL="9525" marR="9525" marT="9525" marB="0" anchor="b"/>
                </a:tc>
                <a:tc>
                  <a:txBody>
                    <a:bodyPr/>
                    <a:lstStyle/>
                    <a:p>
                      <a:pPr algn="r" fontAlgn="b"/>
                      <a:r>
                        <a:rPr lang="en-US" sz="1100" u="none" strike="noStrike">
                          <a:effectLst/>
                        </a:rPr>
                        <a:t>28</a:t>
                      </a:r>
                      <a:endParaRPr lang="en-US" sz="1100" b="0" i="0" u="none" strike="noStrike">
                        <a:solidFill>
                          <a:srgbClr val="000000"/>
                        </a:solidFill>
                        <a:effectLst/>
                        <a:latin typeface="Calibri"/>
                      </a:endParaRPr>
                    </a:p>
                  </a:txBody>
                  <a:tcPr marL="9525" marR="9525" marT="9525" marB="0" anchor="b"/>
                </a:tc>
                <a:tc>
                  <a:txBody>
                    <a:bodyPr/>
                    <a:lstStyle/>
                    <a:p>
                      <a:pPr algn="r" fontAlgn="b"/>
                      <a:r>
                        <a:rPr lang="en-US" sz="1100" u="none" strike="noStrike">
                          <a:effectLst/>
                        </a:rPr>
                        <a:t>12</a:t>
                      </a:r>
                      <a:endParaRPr lang="en-US" sz="1100" b="0" i="0" u="none" strike="noStrike">
                        <a:solidFill>
                          <a:srgbClr val="000000"/>
                        </a:solidFill>
                        <a:effectLst/>
                        <a:latin typeface="Calibri"/>
                      </a:endParaRPr>
                    </a:p>
                  </a:txBody>
                  <a:tcPr marL="9525" marR="9525" marT="9525" marB="0" anchor="b"/>
                </a:tc>
                <a:tc>
                  <a:txBody>
                    <a:bodyPr/>
                    <a:lstStyle/>
                    <a:p>
                      <a:pPr algn="r" fontAlgn="b"/>
                      <a:r>
                        <a:rPr lang="en-US" sz="1100" u="none" strike="noStrike">
                          <a:effectLst/>
                        </a:rPr>
                        <a:t>13</a:t>
                      </a:r>
                      <a:endParaRPr lang="en-US" sz="1100" b="0" i="0" u="none" strike="noStrike">
                        <a:solidFill>
                          <a:srgbClr val="000000"/>
                        </a:solidFill>
                        <a:effectLst/>
                        <a:latin typeface="Calibri"/>
                      </a:endParaRPr>
                    </a:p>
                  </a:txBody>
                  <a:tcPr marL="9525" marR="9525" marT="9525" marB="0" anchor="b"/>
                </a:tc>
                <a:tc>
                  <a:txBody>
                    <a:bodyPr/>
                    <a:lstStyle/>
                    <a:p>
                      <a:pPr algn="r" fontAlgn="b"/>
                      <a:r>
                        <a:rPr lang="en-US" sz="1100" u="none" strike="noStrike">
                          <a:effectLst/>
                        </a:rPr>
                        <a:t>5</a:t>
                      </a:r>
                      <a:endParaRPr lang="en-US" sz="1100" b="0" i="0" u="none" strike="noStrike">
                        <a:solidFill>
                          <a:srgbClr val="000000"/>
                        </a:solidFill>
                        <a:effectLst/>
                        <a:latin typeface="Calibri"/>
                      </a:endParaRPr>
                    </a:p>
                  </a:txBody>
                  <a:tcPr marL="9525" marR="9525" marT="9525" marB="0" anchor="b"/>
                </a:tc>
                <a:tc>
                  <a:txBody>
                    <a:bodyPr/>
                    <a:lstStyle/>
                    <a:p>
                      <a:pPr algn="r" fontAlgn="b"/>
                      <a:r>
                        <a:rPr lang="en-US" sz="1100" u="none" strike="noStrike">
                          <a:effectLst/>
                        </a:rPr>
                        <a:t>2361</a:t>
                      </a:r>
                      <a:endParaRPr lang="en-US" sz="1100" b="0" i="0" u="none" strike="noStrike">
                        <a:solidFill>
                          <a:srgbClr val="000000"/>
                        </a:solidFill>
                        <a:effectLst/>
                        <a:latin typeface="Calibri"/>
                      </a:endParaRPr>
                    </a:p>
                  </a:txBody>
                  <a:tcPr marL="9525" marR="9525" marT="9525" marB="0" anchor="b"/>
                </a:tc>
                <a:tc>
                  <a:txBody>
                    <a:bodyPr/>
                    <a:lstStyle/>
                    <a:p>
                      <a:pPr algn="r" fontAlgn="b"/>
                      <a:r>
                        <a:rPr lang="en-US" sz="1100" u="none" strike="noStrike">
                          <a:effectLst/>
                        </a:rPr>
                        <a:t>4535</a:t>
                      </a:r>
                      <a:endParaRPr lang="en-US" sz="1100" b="0" i="0" u="none" strike="noStrike">
                        <a:solidFill>
                          <a:srgbClr val="000000"/>
                        </a:solidFill>
                        <a:effectLst/>
                        <a:latin typeface="Calibri"/>
                      </a:endParaRPr>
                    </a:p>
                  </a:txBody>
                  <a:tcPr marL="9525" marR="9525" marT="9525" marB="0" anchor="b"/>
                </a:tc>
              </a:tr>
              <a:tr h="190500">
                <a:tc>
                  <a:txBody>
                    <a:bodyPr/>
                    <a:lstStyle/>
                    <a:p>
                      <a:pPr algn="r" fontAlgn="b"/>
                      <a:r>
                        <a:rPr lang="en-US" sz="1100" u="none" strike="noStrike">
                          <a:effectLst/>
                        </a:rPr>
                        <a:t>12</a:t>
                      </a:r>
                      <a:endParaRPr lang="en-US" sz="1100" b="0" i="0" u="none" strike="noStrike">
                        <a:solidFill>
                          <a:srgbClr val="000000"/>
                        </a:solidFill>
                        <a:effectLst/>
                        <a:latin typeface="Calibri"/>
                      </a:endParaRPr>
                    </a:p>
                  </a:txBody>
                  <a:tcPr marL="9525" marR="9525" marT="9525" marB="0" anchor="b"/>
                </a:tc>
                <a:tc>
                  <a:txBody>
                    <a:bodyPr/>
                    <a:lstStyle/>
                    <a:p>
                      <a:pPr algn="l" fontAlgn="b"/>
                      <a:r>
                        <a:rPr lang="en-US" sz="1100" u="none" strike="noStrike">
                          <a:effectLst/>
                        </a:rPr>
                        <a:t>DENND5B</a:t>
                      </a:r>
                      <a:endParaRPr lang="en-US" sz="1100" b="0" i="0" u="none" strike="noStrike">
                        <a:solidFill>
                          <a:srgbClr val="000000"/>
                        </a:solidFill>
                        <a:effectLst/>
                        <a:latin typeface="Calibri"/>
                      </a:endParaRPr>
                    </a:p>
                  </a:txBody>
                  <a:tcPr marL="9525" marR="9525" marT="9525" marB="0" anchor="b"/>
                </a:tc>
                <a:tc>
                  <a:txBody>
                    <a:bodyPr/>
                    <a:lstStyle/>
                    <a:p>
                      <a:pPr algn="r" fontAlgn="b"/>
                      <a:r>
                        <a:rPr lang="en-US" sz="1100" u="none" strike="noStrike">
                          <a:effectLst/>
                        </a:rPr>
                        <a:t>0.001286</a:t>
                      </a:r>
                      <a:endParaRPr lang="en-US" sz="1100" b="0" i="0" u="none" strike="noStrike">
                        <a:solidFill>
                          <a:srgbClr val="000000"/>
                        </a:solidFill>
                        <a:effectLst/>
                        <a:latin typeface="Calibri"/>
                      </a:endParaRPr>
                    </a:p>
                  </a:txBody>
                  <a:tcPr marL="9525" marR="9525" marT="9525" marB="0" anchor="b"/>
                </a:tc>
                <a:tc>
                  <a:txBody>
                    <a:bodyPr/>
                    <a:lstStyle/>
                    <a:p>
                      <a:pPr algn="r" fontAlgn="b"/>
                      <a:r>
                        <a:rPr lang="en-US" sz="1100" u="none" strike="noStrike">
                          <a:effectLst/>
                        </a:rPr>
                        <a:t>11</a:t>
                      </a:r>
                      <a:endParaRPr lang="en-US" sz="1100" b="0" i="0" u="none" strike="noStrike">
                        <a:solidFill>
                          <a:srgbClr val="000000"/>
                        </a:solidFill>
                        <a:effectLst/>
                        <a:latin typeface="Calibri"/>
                      </a:endParaRPr>
                    </a:p>
                  </a:txBody>
                  <a:tcPr marL="9525" marR="9525" marT="9525" marB="0" anchor="b"/>
                </a:tc>
                <a:tc>
                  <a:txBody>
                    <a:bodyPr/>
                    <a:lstStyle/>
                    <a:p>
                      <a:pPr algn="r" fontAlgn="b"/>
                      <a:r>
                        <a:rPr lang="en-US" sz="1100" u="none" strike="noStrike">
                          <a:effectLst/>
                        </a:rPr>
                        <a:t>7</a:t>
                      </a:r>
                      <a:endParaRPr lang="en-US" sz="1100" b="0" i="0" u="none" strike="noStrike">
                        <a:solidFill>
                          <a:srgbClr val="000000"/>
                        </a:solidFill>
                        <a:effectLst/>
                        <a:latin typeface="Calibri"/>
                      </a:endParaRPr>
                    </a:p>
                  </a:txBody>
                  <a:tcPr marL="9525" marR="9525" marT="9525" marB="0" anchor="b"/>
                </a:tc>
                <a:tc>
                  <a:txBody>
                    <a:bodyPr/>
                    <a:lstStyle/>
                    <a:p>
                      <a:pPr algn="r" fontAlgn="b"/>
                      <a:r>
                        <a:rPr lang="en-US" sz="1100" u="none" strike="noStrike">
                          <a:effectLst/>
                        </a:rPr>
                        <a:t>9</a:t>
                      </a:r>
                      <a:endParaRPr lang="en-US" sz="1100" b="0" i="0" u="none" strike="noStrike">
                        <a:solidFill>
                          <a:srgbClr val="000000"/>
                        </a:solidFill>
                        <a:effectLst/>
                        <a:latin typeface="Calibri"/>
                      </a:endParaRPr>
                    </a:p>
                  </a:txBody>
                  <a:tcPr marL="9525" marR="9525" marT="9525" marB="0" anchor="b"/>
                </a:tc>
                <a:tc>
                  <a:txBody>
                    <a:bodyPr/>
                    <a:lstStyle/>
                    <a:p>
                      <a:pPr algn="r" fontAlgn="b"/>
                      <a:r>
                        <a:rPr lang="en-US" sz="1100" u="none" strike="noStrike">
                          <a:effectLst/>
                        </a:rPr>
                        <a:t>9</a:t>
                      </a:r>
                      <a:endParaRPr lang="en-US" sz="1100" b="0" i="0" u="none" strike="noStrike">
                        <a:solidFill>
                          <a:srgbClr val="000000"/>
                        </a:solidFill>
                        <a:effectLst/>
                        <a:latin typeface="Calibri"/>
                      </a:endParaRPr>
                    </a:p>
                  </a:txBody>
                  <a:tcPr marL="9525" marR="9525" marT="9525" marB="0" anchor="b"/>
                </a:tc>
                <a:tc>
                  <a:txBody>
                    <a:bodyPr/>
                    <a:lstStyle/>
                    <a:p>
                      <a:pPr algn="r" fontAlgn="b"/>
                      <a:r>
                        <a:rPr lang="en-US" sz="1100" u="none" strike="noStrike">
                          <a:effectLst/>
                        </a:rPr>
                        <a:t>1166</a:t>
                      </a:r>
                      <a:endParaRPr lang="en-US" sz="1100" b="0" i="0" u="none" strike="noStrike">
                        <a:solidFill>
                          <a:srgbClr val="000000"/>
                        </a:solidFill>
                        <a:effectLst/>
                        <a:latin typeface="Calibri"/>
                      </a:endParaRPr>
                    </a:p>
                  </a:txBody>
                  <a:tcPr marL="9525" marR="9525" marT="9525" marB="0" anchor="b"/>
                </a:tc>
                <a:tc>
                  <a:txBody>
                    <a:bodyPr/>
                    <a:lstStyle/>
                    <a:p>
                      <a:pPr algn="r" fontAlgn="b"/>
                      <a:r>
                        <a:rPr lang="en-US" sz="1100" u="none" strike="noStrike">
                          <a:effectLst/>
                        </a:rPr>
                        <a:t>5730</a:t>
                      </a:r>
                      <a:endParaRPr lang="en-US" sz="1100" b="0" i="0" u="none" strike="noStrike">
                        <a:solidFill>
                          <a:srgbClr val="000000"/>
                        </a:solidFill>
                        <a:effectLst/>
                        <a:latin typeface="Calibri"/>
                      </a:endParaRPr>
                    </a:p>
                  </a:txBody>
                  <a:tcPr marL="9525" marR="9525" marT="9525" marB="0" anchor="b"/>
                </a:tc>
              </a:tr>
              <a:tr h="190500">
                <a:tc>
                  <a:txBody>
                    <a:bodyPr/>
                    <a:lstStyle/>
                    <a:p>
                      <a:pPr algn="r" fontAlgn="b"/>
                      <a:r>
                        <a:rPr lang="en-US" sz="1100" u="none" strike="noStrike">
                          <a:effectLst/>
                        </a:rPr>
                        <a:t>6</a:t>
                      </a:r>
                      <a:endParaRPr lang="en-US" sz="1100" b="0" i="0" u="none" strike="noStrike">
                        <a:solidFill>
                          <a:srgbClr val="000000"/>
                        </a:solidFill>
                        <a:effectLst/>
                        <a:latin typeface="Calibri"/>
                      </a:endParaRPr>
                    </a:p>
                  </a:txBody>
                  <a:tcPr marL="9525" marR="9525" marT="9525" marB="0" anchor="b"/>
                </a:tc>
                <a:tc>
                  <a:txBody>
                    <a:bodyPr/>
                    <a:lstStyle/>
                    <a:p>
                      <a:pPr algn="l" fontAlgn="b"/>
                      <a:r>
                        <a:rPr lang="en-US" sz="1100" u="none" strike="noStrike">
                          <a:effectLst/>
                        </a:rPr>
                        <a:t>MRS2</a:t>
                      </a:r>
                      <a:endParaRPr lang="en-US" sz="1100" b="0" i="0" u="none" strike="noStrike">
                        <a:solidFill>
                          <a:srgbClr val="000000"/>
                        </a:solidFill>
                        <a:effectLst/>
                        <a:latin typeface="Calibri"/>
                      </a:endParaRPr>
                    </a:p>
                  </a:txBody>
                  <a:tcPr marL="9525" marR="9525" marT="9525" marB="0" anchor="b"/>
                </a:tc>
                <a:tc>
                  <a:txBody>
                    <a:bodyPr/>
                    <a:lstStyle/>
                    <a:p>
                      <a:pPr algn="r" fontAlgn="b"/>
                      <a:r>
                        <a:rPr lang="en-US" sz="1100" u="none" strike="noStrike">
                          <a:effectLst/>
                        </a:rPr>
                        <a:t>0.001299</a:t>
                      </a:r>
                      <a:endParaRPr lang="en-US" sz="1100" b="0" i="0" u="none" strike="noStrike">
                        <a:solidFill>
                          <a:srgbClr val="000000"/>
                        </a:solidFill>
                        <a:effectLst/>
                        <a:latin typeface="Calibri"/>
                      </a:endParaRPr>
                    </a:p>
                  </a:txBody>
                  <a:tcPr marL="9525" marR="9525" marT="9525" marB="0" anchor="b"/>
                </a:tc>
                <a:tc>
                  <a:txBody>
                    <a:bodyPr/>
                    <a:lstStyle/>
                    <a:p>
                      <a:pPr algn="r" fontAlgn="b"/>
                      <a:r>
                        <a:rPr lang="en-US" sz="1100" u="none" strike="noStrike">
                          <a:effectLst/>
                        </a:rPr>
                        <a:t>10</a:t>
                      </a:r>
                      <a:endParaRPr lang="en-US" sz="1100" b="0" i="0" u="none" strike="noStrike">
                        <a:solidFill>
                          <a:srgbClr val="000000"/>
                        </a:solidFill>
                        <a:effectLst/>
                        <a:latin typeface="Calibri"/>
                      </a:endParaRPr>
                    </a:p>
                  </a:txBody>
                  <a:tcPr marL="9525" marR="9525" marT="9525" marB="0" anchor="b"/>
                </a:tc>
                <a:tc>
                  <a:txBody>
                    <a:bodyPr/>
                    <a:lstStyle/>
                    <a:p>
                      <a:pPr algn="r" fontAlgn="b"/>
                      <a:r>
                        <a:rPr lang="en-US" sz="1100" u="none" strike="noStrike" dirty="0">
                          <a:effectLst/>
                        </a:rPr>
                        <a:t>8</a:t>
                      </a:r>
                      <a:endParaRPr lang="en-US" sz="1100" b="0" i="0" u="none" strike="noStrike" dirty="0">
                        <a:solidFill>
                          <a:srgbClr val="000000"/>
                        </a:solidFill>
                        <a:effectLst/>
                        <a:latin typeface="Calibri"/>
                      </a:endParaRPr>
                    </a:p>
                  </a:txBody>
                  <a:tcPr marL="9525" marR="9525" marT="9525" marB="0" anchor="b"/>
                </a:tc>
                <a:tc>
                  <a:txBody>
                    <a:bodyPr/>
                    <a:lstStyle/>
                    <a:p>
                      <a:pPr algn="r" fontAlgn="b"/>
                      <a:r>
                        <a:rPr lang="en-US" sz="1100" u="none" strike="noStrike">
                          <a:effectLst/>
                        </a:rPr>
                        <a:t>4</a:t>
                      </a:r>
                      <a:endParaRPr lang="en-US" sz="1100" b="0" i="0" u="none" strike="noStrike">
                        <a:solidFill>
                          <a:srgbClr val="000000"/>
                        </a:solidFill>
                        <a:effectLst/>
                        <a:latin typeface="Calibri"/>
                      </a:endParaRPr>
                    </a:p>
                  </a:txBody>
                  <a:tcPr marL="9525" marR="9525" marT="9525" marB="0" anchor="b"/>
                </a:tc>
                <a:tc>
                  <a:txBody>
                    <a:bodyPr/>
                    <a:lstStyle/>
                    <a:p>
                      <a:pPr algn="r" fontAlgn="b"/>
                      <a:r>
                        <a:rPr lang="en-US" sz="1100" u="none" strike="noStrike">
                          <a:effectLst/>
                        </a:rPr>
                        <a:t>14</a:t>
                      </a:r>
                      <a:endParaRPr lang="en-US" sz="1100" b="0" i="0" u="none" strike="noStrike">
                        <a:solidFill>
                          <a:srgbClr val="000000"/>
                        </a:solidFill>
                        <a:effectLst/>
                        <a:latin typeface="Calibri"/>
                      </a:endParaRPr>
                    </a:p>
                  </a:txBody>
                  <a:tcPr marL="9525" marR="9525" marT="9525" marB="0" anchor="b"/>
                </a:tc>
                <a:tc>
                  <a:txBody>
                    <a:bodyPr/>
                    <a:lstStyle/>
                    <a:p>
                      <a:pPr algn="r" fontAlgn="b"/>
                      <a:r>
                        <a:rPr lang="en-US" sz="1100" u="none" strike="noStrike">
                          <a:effectLst/>
                        </a:rPr>
                        <a:t>188</a:t>
                      </a:r>
                      <a:endParaRPr lang="en-US" sz="1100" b="0" i="0" u="none" strike="noStrike">
                        <a:solidFill>
                          <a:srgbClr val="000000"/>
                        </a:solidFill>
                        <a:effectLst/>
                        <a:latin typeface="Calibri"/>
                      </a:endParaRPr>
                    </a:p>
                  </a:txBody>
                  <a:tcPr marL="9525" marR="9525" marT="9525" marB="0" anchor="b"/>
                </a:tc>
                <a:tc>
                  <a:txBody>
                    <a:bodyPr/>
                    <a:lstStyle/>
                    <a:p>
                      <a:pPr algn="r" fontAlgn="b"/>
                      <a:r>
                        <a:rPr lang="en-US" sz="1100" u="none" strike="noStrike">
                          <a:effectLst/>
                        </a:rPr>
                        <a:t>6708</a:t>
                      </a:r>
                      <a:endParaRPr lang="en-US" sz="1100" b="0" i="0" u="none" strike="noStrike">
                        <a:solidFill>
                          <a:srgbClr val="000000"/>
                        </a:solidFill>
                        <a:effectLst/>
                        <a:latin typeface="Calibri"/>
                      </a:endParaRPr>
                    </a:p>
                  </a:txBody>
                  <a:tcPr marL="9525" marR="9525" marT="9525" marB="0" anchor="b"/>
                </a:tc>
              </a:tr>
              <a:tr h="190500">
                <a:tc>
                  <a:txBody>
                    <a:bodyPr/>
                    <a:lstStyle/>
                    <a:p>
                      <a:pPr algn="r" fontAlgn="b"/>
                      <a:r>
                        <a:rPr lang="en-US" sz="1100" u="none" strike="noStrike">
                          <a:effectLst/>
                        </a:rPr>
                        <a:t>6</a:t>
                      </a:r>
                      <a:endParaRPr lang="en-US" sz="1100" b="0" i="0" u="none" strike="noStrike">
                        <a:solidFill>
                          <a:srgbClr val="000000"/>
                        </a:solidFill>
                        <a:effectLst/>
                        <a:latin typeface="Calibri"/>
                      </a:endParaRPr>
                    </a:p>
                  </a:txBody>
                  <a:tcPr marL="9525" marR="9525" marT="9525" marB="0" anchor="b"/>
                </a:tc>
                <a:tc>
                  <a:txBody>
                    <a:bodyPr/>
                    <a:lstStyle/>
                    <a:p>
                      <a:pPr algn="l" fontAlgn="b"/>
                      <a:r>
                        <a:rPr lang="en-US" sz="1100" u="none" strike="noStrike">
                          <a:effectLst/>
                        </a:rPr>
                        <a:t>BCLAF1</a:t>
                      </a:r>
                      <a:endParaRPr lang="en-US" sz="1100" b="0" i="0" u="none" strike="noStrike">
                        <a:solidFill>
                          <a:srgbClr val="000000"/>
                        </a:solidFill>
                        <a:effectLst/>
                        <a:latin typeface="Calibri"/>
                      </a:endParaRPr>
                    </a:p>
                  </a:txBody>
                  <a:tcPr marL="9525" marR="9525" marT="9525" marB="0" anchor="b"/>
                </a:tc>
                <a:tc>
                  <a:txBody>
                    <a:bodyPr/>
                    <a:lstStyle/>
                    <a:p>
                      <a:pPr algn="r" fontAlgn="b"/>
                      <a:r>
                        <a:rPr lang="en-US" sz="1100" u="none" strike="noStrike">
                          <a:effectLst/>
                        </a:rPr>
                        <a:t>0.001686</a:t>
                      </a:r>
                      <a:endParaRPr lang="en-US" sz="1100" b="0" i="0" u="none" strike="noStrike">
                        <a:solidFill>
                          <a:srgbClr val="000000"/>
                        </a:solidFill>
                        <a:effectLst/>
                        <a:latin typeface="Calibri"/>
                      </a:endParaRPr>
                    </a:p>
                  </a:txBody>
                  <a:tcPr marL="9525" marR="9525" marT="9525" marB="0" anchor="b"/>
                </a:tc>
                <a:tc>
                  <a:txBody>
                    <a:bodyPr/>
                    <a:lstStyle/>
                    <a:p>
                      <a:pPr algn="r" fontAlgn="b"/>
                      <a:r>
                        <a:rPr lang="en-US" sz="1100" u="none" strike="noStrike">
                          <a:effectLst/>
                        </a:rPr>
                        <a:t>29</a:t>
                      </a:r>
                      <a:endParaRPr lang="en-US" sz="1100" b="0" i="0" u="none" strike="noStrike">
                        <a:solidFill>
                          <a:srgbClr val="000000"/>
                        </a:solidFill>
                        <a:effectLst/>
                        <a:latin typeface="Calibri"/>
                      </a:endParaRPr>
                    </a:p>
                  </a:txBody>
                  <a:tcPr marL="9525" marR="9525" marT="9525" marB="0" anchor="b"/>
                </a:tc>
                <a:tc>
                  <a:txBody>
                    <a:bodyPr/>
                    <a:lstStyle/>
                    <a:p>
                      <a:pPr algn="r" fontAlgn="b"/>
                      <a:r>
                        <a:rPr lang="en-US" sz="1100" u="none" strike="noStrike">
                          <a:effectLst/>
                        </a:rPr>
                        <a:t>20</a:t>
                      </a:r>
                      <a:endParaRPr lang="en-US" sz="1100" b="0" i="0" u="none" strike="noStrike">
                        <a:solidFill>
                          <a:srgbClr val="000000"/>
                        </a:solidFill>
                        <a:effectLst/>
                        <a:latin typeface="Calibri"/>
                      </a:endParaRPr>
                    </a:p>
                  </a:txBody>
                  <a:tcPr marL="9525" marR="9525" marT="9525" marB="0" anchor="b"/>
                </a:tc>
                <a:tc>
                  <a:txBody>
                    <a:bodyPr/>
                    <a:lstStyle/>
                    <a:p>
                      <a:pPr algn="r" fontAlgn="b"/>
                      <a:r>
                        <a:rPr lang="en-US" sz="1100" u="none" strike="noStrike">
                          <a:effectLst/>
                        </a:rPr>
                        <a:t>4</a:t>
                      </a:r>
                      <a:endParaRPr lang="en-US" sz="1100" b="0" i="0" u="none" strike="noStrike">
                        <a:solidFill>
                          <a:srgbClr val="000000"/>
                        </a:solidFill>
                        <a:effectLst/>
                        <a:latin typeface="Calibri"/>
                      </a:endParaRPr>
                    </a:p>
                  </a:txBody>
                  <a:tcPr marL="9525" marR="9525" marT="9525" marB="0" anchor="b"/>
                </a:tc>
                <a:tc>
                  <a:txBody>
                    <a:bodyPr/>
                    <a:lstStyle/>
                    <a:p>
                      <a:pPr algn="r" fontAlgn="b"/>
                      <a:r>
                        <a:rPr lang="en-US" sz="1100" u="none" strike="noStrike">
                          <a:effectLst/>
                        </a:rPr>
                        <a:t>14</a:t>
                      </a:r>
                      <a:endParaRPr lang="en-US" sz="1100" b="0" i="0" u="none" strike="noStrike">
                        <a:solidFill>
                          <a:srgbClr val="000000"/>
                        </a:solidFill>
                        <a:effectLst/>
                        <a:latin typeface="Calibri"/>
                      </a:endParaRPr>
                    </a:p>
                  </a:txBody>
                  <a:tcPr marL="9525" marR="9525" marT="9525" marB="0" anchor="b"/>
                </a:tc>
                <a:tc>
                  <a:txBody>
                    <a:bodyPr/>
                    <a:lstStyle/>
                    <a:p>
                      <a:pPr algn="r" fontAlgn="b"/>
                      <a:r>
                        <a:rPr lang="en-US" sz="1100" u="none" strike="noStrike">
                          <a:effectLst/>
                        </a:rPr>
                        <a:t>202</a:t>
                      </a:r>
                      <a:endParaRPr lang="en-US" sz="1100" b="0" i="0" u="none" strike="noStrike">
                        <a:solidFill>
                          <a:srgbClr val="000000"/>
                        </a:solidFill>
                        <a:effectLst/>
                        <a:latin typeface="Calibri"/>
                      </a:endParaRPr>
                    </a:p>
                  </a:txBody>
                  <a:tcPr marL="9525" marR="9525" marT="9525" marB="0" anchor="b"/>
                </a:tc>
                <a:tc>
                  <a:txBody>
                    <a:bodyPr/>
                    <a:lstStyle/>
                    <a:p>
                      <a:pPr algn="r" fontAlgn="b"/>
                      <a:r>
                        <a:rPr lang="en-US" sz="1100" u="none" strike="noStrike">
                          <a:effectLst/>
                        </a:rPr>
                        <a:t>6694</a:t>
                      </a:r>
                      <a:endParaRPr lang="en-US" sz="1100" b="0" i="0" u="none" strike="noStrike">
                        <a:solidFill>
                          <a:srgbClr val="000000"/>
                        </a:solidFill>
                        <a:effectLst/>
                        <a:latin typeface="Calibri"/>
                      </a:endParaRPr>
                    </a:p>
                  </a:txBody>
                  <a:tcPr marL="9525" marR="9525" marT="9525" marB="0" anchor="b"/>
                </a:tc>
              </a:tr>
              <a:tr h="190500">
                <a:tc>
                  <a:txBody>
                    <a:bodyPr/>
                    <a:lstStyle/>
                    <a:p>
                      <a:pPr algn="r" fontAlgn="b"/>
                      <a:r>
                        <a:rPr lang="en-US" sz="1100" u="none" strike="noStrike">
                          <a:effectLst/>
                        </a:rPr>
                        <a:t>1</a:t>
                      </a:r>
                      <a:endParaRPr lang="en-US" sz="1100" b="0" i="0" u="none" strike="noStrike">
                        <a:solidFill>
                          <a:srgbClr val="000000"/>
                        </a:solidFill>
                        <a:effectLst/>
                        <a:latin typeface="Calibri"/>
                      </a:endParaRPr>
                    </a:p>
                  </a:txBody>
                  <a:tcPr marL="9525" marR="9525" marT="9525" marB="0" anchor="b"/>
                </a:tc>
                <a:tc>
                  <a:txBody>
                    <a:bodyPr/>
                    <a:lstStyle/>
                    <a:p>
                      <a:pPr algn="l" fontAlgn="b"/>
                      <a:r>
                        <a:rPr lang="en-US" sz="1100" u="none" strike="noStrike" dirty="0">
                          <a:effectLst/>
                        </a:rPr>
                        <a:t>NBPF3</a:t>
                      </a:r>
                      <a:endParaRPr lang="en-US" sz="1100" b="0" i="0" u="none" strike="noStrike" dirty="0">
                        <a:solidFill>
                          <a:srgbClr val="000000"/>
                        </a:solidFill>
                        <a:effectLst/>
                        <a:latin typeface="Calibri"/>
                      </a:endParaRPr>
                    </a:p>
                  </a:txBody>
                  <a:tcPr marL="9525" marR="9525" marT="9525" marB="0" anchor="b"/>
                </a:tc>
                <a:tc>
                  <a:txBody>
                    <a:bodyPr/>
                    <a:lstStyle/>
                    <a:p>
                      <a:pPr algn="r" fontAlgn="b"/>
                      <a:r>
                        <a:rPr lang="en-US" sz="1100" u="none" strike="noStrike">
                          <a:effectLst/>
                        </a:rPr>
                        <a:t>0.001793</a:t>
                      </a:r>
                      <a:endParaRPr lang="en-US" sz="1100" b="0" i="0" u="none" strike="noStrike">
                        <a:solidFill>
                          <a:srgbClr val="000000"/>
                        </a:solidFill>
                        <a:effectLst/>
                        <a:latin typeface="Calibri"/>
                      </a:endParaRPr>
                    </a:p>
                  </a:txBody>
                  <a:tcPr marL="9525" marR="9525" marT="9525" marB="0" anchor="b"/>
                </a:tc>
                <a:tc>
                  <a:txBody>
                    <a:bodyPr/>
                    <a:lstStyle/>
                    <a:p>
                      <a:pPr algn="r" fontAlgn="b"/>
                      <a:r>
                        <a:rPr lang="en-US" sz="1100" u="none" strike="noStrike">
                          <a:effectLst/>
                        </a:rPr>
                        <a:t>7</a:t>
                      </a:r>
                      <a:endParaRPr lang="en-US" sz="1100" b="0" i="0" u="none" strike="noStrike">
                        <a:solidFill>
                          <a:srgbClr val="000000"/>
                        </a:solidFill>
                        <a:effectLst/>
                        <a:latin typeface="Calibri"/>
                      </a:endParaRPr>
                    </a:p>
                  </a:txBody>
                  <a:tcPr marL="9525" marR="9525" marT="9525" marB="0" anchor="b"/>
                </a:tc>
                <a:tc>
                  <a:txBody>
                    <a:bodyPr/>
                    <a:lstStyle/>
                    <a:p>
                      <a:pPr algn="r" fontAlgn="b"/>
                      <a:r>
                        <a:rPr lang="en-US" sz="1100" u="none" strike="noStrike">
                          <a:effectLst/>
                        </a:rPr>
                        <a:t>3</a:t>
                      </a:r>
                      <a:endParaRPr lang="en-US" sz="1100" b="0" i="0" u="none" strike="noStrike">
                        <a:solidFill>
                          <a:srgbClr val="000000"/>
                        </a:solidFill>
                        <a:effectLst/>
                        <a:latin typeface="Calibri"/>
                      </a:endParaRPr>
                    </a:p>
                  </a:txBody>
                  <a:tcPr marL="9525" marR="9525" marT="9525" marB="0" anchor="b"/>
                </a:tc>
                <a:tc>
                  <a:txBody>
                    <a:bodyPr/>
                    <a:lstStyle/>
                    <a:p>
                      <a:pPr algn="r" fontAlgn="b"/>
                      <a:r>
                        <a:rPr lang="en-US" sz="1100" u="none" strike="noStrike">
                          <a:effectLst/>
                        </a:rPr>
                        <a:t>9</a:t>
                      </a:r>
                      <a:endParaRPr lang="en-US" sz="1100" b="0" i="0" u="none" strike="noStrike">
                        <a:solidFill>
                          <a:srgbClr val="000000"/>
                        </a:solidFill>
                        <a:effectLst/>
                        <a:latin typeface="Calibri"/>
                      </a:endParaRPr>
                    </a:p>
                  </a:txBody>
                  <a:tcPr marL="9525" marR="9525" marT="9525" marB="0" anchor="b"/>
                </a:tc>
                <a:tc>
                  <a:txBody>
                    <a:bodyPr/>
                    <a:lstStyle/>
                    <a:p>
                      <a:pPr algn="r" fontAlgn="b"/>
                      <a:r>
                        <a:rPr lang="en-US" sz="1100" u="none" strike="noStrike">
                          <a:effectLst/>
                        </a:rPr>
                        <a:t>9</a:t>
                      </a:r>
                      <a:endParaRPr lang="en-US" sz="1100" b="0" i="0" u="none" strike="noStrike">
                        <a:solidFill>
                          <a:srgbClr val="000000"/>
                        </a:solidFill>
                        <a:effectLst/>
                        <a:latin typeface="Calibri"/>
                      </a:endParaRPr>
                    </a:p>
                  </a:txBody>
                  <a:tcPr marL="9525" marR="9525" marT="9525" marB="0" anchor="b"/>
                </a:tc>
                <a:tc>
                  <a:txBody>
                    <a:bodyPr/>
                    <a:lstStyle/>
                    <a:p>
                      <a:pPr algn="r" fontAlgn="b"/>
                      <a:r>
                        <a:rPr lang="en-US" sz="1100" u="none" strike="noStrike">
                          <a:effectLst/>
                        </a:rPr>
                        <a:t>1220</a:t>
                      </a:r>
                      <a:endParaRPr lang="en-US" sz="1100" b="0" i="0" u="none" strike="noStrike">
                        <a:solidFill>
                          <a:srgbClr val="000000"/>
                        </a:solidFill>
                        <a:effectLst/>
                        <a:latin typeface="Calibri"/>
                      </a:endParaRPr>
                    </a:p>
                  </a:txBody>
                  <a:tcPr marL="9525" marR="9525" marT="9525" marB="0" anchor="b"/>
                </a:tc>
                <a:tc>
                  <a:txBody>
                    <a:bodyPr/>
                    <a:lstStyle/>
                    <a:p>
                      <a:pPr algn="r" fontAlgn="b"/>
                      <a:r>
                        <a:rPr lang="en-US" sz="1100" u="none" strike="noStrike">
                          <a:effectLst/>
                        </a:rPr>
                        <a:t>5676</a:t>
                      </a:r>
                      <a:endParaRPr lang="en-US" sz="1100" b="0" i="0" u="none" strike="noStrike">
                        <a:solidFill>
                          <a:srgbClr val="000000"/>
                        </a:solidFill>
                        <a:effectLst/>
                        <a:latin typeface="Calibri"/>
                      </a:endParaRPr>
                    </a:p>
                  </a:txBody>
                  <a:tcPr marL="9525" marR="9525" marT="9525" marB="0" anchor="b"/>
                </a:tc>
              </a:tr>
              <a:tr h="190500">
                <a:tc>
                  <a:txBody>
                    <a:bodyPr/>
                    <a:lstStyle/>
                    <a:p>
                      <a:pPr algn="r" fontAlgn="b"/>
                      <a:r>
                        <a:rPr lang="en-US" sz="1100" u="none" strike="noStrike">
                          <a:effectLst/>
                        </a:rPr>
                        <a:t>1</a:t>
                      </a:r>
                      <a:endParaRPr lang="en-US" sz="1100" b="0" i="0" u="none" strike="noStrike">
                        <a:solidFill>
                          <a:srgbClr val="000000"/>
                        </a:solidFill>
                        <a:effectLst/>
                        <a:latin typeface="Calibri"/>
                      </a:endParaRPr>
                    </a:p>
                  </a:txBody>
                  <a:tcPr marL="9525" marR="9525" marT="9525" marB="0" anchor="b"/>
                </a:tc>
                <a:tc>
                  <a:txBody>
                    <a:bodyPr/>
                    <a:lstStyle/>
                    <a:p>
                      <a:pPr algn="l" fontAlgn="b"/>
                      <a:r>
                        <a:rPr lang="en-US" sz="1100" u="none" strike="noStrike">
                          <a:effectLst/>
                        </a:rPr>
                        <a:t>BRDT</a:t>
                      </a:r>
                      <a:endParaRPr lang="en-US" sz="1100" b="0" i="0" u="none" strike="noStrike">
                        <a:solidFill>
                          <a:srgbClr val="000000"/>
                        </a:solidFill>
                        <a:effectLst/>
                        <a:latin typeface="Calibri"/>
                      </a:endParaRPr>
                    </a:p>
                  </a:txBody>
                  <a:tcPr marL="9525" marR="9525" marT="9525" marB="0" anchor="b"/>
                </a:tc>
                <a:tc>
                  <a:txBody>
                    <a:bodyPr/>
                    <a:lstStyle/>
                    <a:p>
                      <a:pPr algn="r" fontAlgn="b"/>
                      <a:r>
                        <a:rPr lang="en-US" sz="1100" u="none" strike="noStrike">
                          <a:effectLst/>
                        </a:rPr>
                        <a:t>0.002315</a:t>
                      </a:r>
                      <a:endParaRPr lang="en-US" sz="1100" b="0" i="0" u="none" strike="noStrike">
                        <a:solidFill>
                          <a:srgbClr val="000000"/>
                        </a:solidFill>
                        <a:effectLst/>
                        <a:latin typeface="Calibri"/>
                      </a:endParaRPr>
                    </a:p>
                  </a:txBody>
                  <a:tcPr marL="9525" marR="9525" marT="9525" marB="0" anchor="b"/>
                </a:tc>
                <a:tc>
                  <a:txBody>
                    <a:bodyPr/>
                    <a:lstStyle/>
                    <a:p>
                      <a:pPr algn="r" fontAlgn="b"/>
                      <a:r>
                        <a:rPr lang="en-US" sz="1100" u="none" strike="noStrike">
                          <a:effectLst/>
                        </a:rPr>
                        <a:t>20</a:t>
                      </a:r>
                      <a:endParaRPr lang="en-US" sz="1100" b="0" i="0" u="none" strike="noStrike">
                        <a:solidFill>
                          <a:srgbClr val="000000"/>
                        </a:solidFill>
                        <a:effectLst/>
                        <a:latin typeface="Calibri"/>
                      </a:endParaRPr>
                    </a:p>
                  </a:txBody>
                  <a:tcPr marL="9525" marR="9525" marT="9525" marB="0" anchor="b"/>
                </a:tc>
                <a:tc>
                  <a:txBody>
                    <a:bodyPr/>
                    <a:lstStyle/>
                    <a:p>
                      <a:pPr algn="r" fontAlgn="b"/>
                      <a:r>
                        <a:rPr lang="en-US" sz="1100" u="none" strike="noStrike">
                          <a:effectLst/>
                        </a:rPr>
                        <a:t>13</a:t>
                      </a:r>
                      <a:endParaRPr lang="en-US" sz="1100" b="0" i="0" u="none" strike="noStrike">
                        <a:solidFill>
                          <a:srgbClr val="000000"/>
                        </a:solidFill>
                        <a:effectLst/>
                        <a:latin typeface="Calibri"/>
                      </a:endParaRPr>
                    </a:p>
                  </a:txBody>
                  <a:tcPr marL="9525" marR="9525" marT="9525" marB="0" anchor="b"/>
                </a:tc>
                <a:tc>
                  <a:txBody>
                    <a:bodyPr/>
                    <a:lstStyle/>
                    <a:p>
                      <a:pPr algn="r" fontAlgn="b"/>
                      <a:r>
                        <a:rPr lang="en-US" sz="1100" u="none" strike="noStrike">
                          <a:effectLst/>
                        </a:rPr>
                        <a:t>6</a:t>
                      </a:r>
                      <a:endParaRPr lang="en-US" sz="1100" b="0" i="0" u="none" strike="noStrike">
                        <a:solidFill>
                          <a:srgbClr val="000000"/>
                        </a:solidFill>
                        <a:effectLst/>
                        <a:latin typeface="Calibri"/>
                      </a:endParaRPr>
                    </a:p>
                  </a:txBody>
                  <a:tcPr marL="9525" marR="9525" marT="9525" marB="0" anchor="b"/>
                </a:tc>
                <a:tc>
                  <a:txBody>
                    <a:bodyPr/>
                    <a:lstStyle/>
                    <a:p>
                      <a:pPr algn="r" fontAlgn="b"/>
                      <a:r>
                        <a:rPr lang="en-US" sz="1100" u="none" strike="noStrike">
                          <a:effectLst/>
                        </a:rPr>
                        <a:t>12</a:t>
                      </a:r>
                      <a:endParaRPr lang="en-US" sz="1100" b="0" i="0" u="none" strike="noStrike">
                        <a:solidFill>
                          <a:srgbClr val="000000"/>
                        </a:solidFill>
                        <a:effectLst/>
                        <a:latin typeface="Calibri"/>
                      </a:endParaRPr>
                    </a:p>
                  </a:txBody>
                  <a:tcPr marL="9525" marR="9525" marT="9525" marB="0" anchor="b"/>
                </a:tc>
                <a:tc>
                  <a:txBody>
                    <a:bodyPr/>
                    <a:lstStyle/>
                    <a:p>
                      <a:pPr algn="r" fontAlgn="b"/>
                      <a:r>
                        <a:rPr lang="en-US" sz="1100" u="none" strike="noStrike">
                          <a:effectLst/>
                        </a:rPr>
                        <a:t>560</a:t>
                      </a:r>
                      <a:endParaRPr lang="en-US" sz="1100" b="0" i="0" u="none" strike="noStrike">
                        <a:solidFill>
                          <a:srgbClr val="000000"/>
                        </a:solidFill>
                        <a:effectLst/>
                        <a:latin typeface="Calibri"/>
                      </a:endParaRPr>
                    </a:p>
                  </a:txBody>
                  <a:tcPr marL="9525" marR="9525" marT="9525" marB="0" anchor="b"/>
                </a:tc>
                <a:tc>
                  <a:txBody>
                    <a:bodyPr/>
                    <a:lstStyle/>
                    <a:p>
                      <a:pPr algn="r" fontAlgn="b"/>
                      <a:r>
                        <a:rPr lang="en-US" sz="1100" u="none" strike="noStrike">
                          <a:effectLst/>
                        </a:rPr>
                        <a:t>6336</a:t>
                      </a:r>
                      <a:endParaRPr lang="en-US" sz="1100" b="0" i="0" u="none" strike="noStrike">
                        <a:solidFill>
                          <a:srgbClr val="000000"/>
                        </a:solidFill>
                        <a:effectLst/>
                        <a:latin typeface="Calibri"/>
                      </a:endParaRPr>
                    </a:p>
                  </a:txBody>
                  <a:tcPr marL="9525" marR="9525" marT="9525" marB="0" anchor="b"/>
                </a:tc>
              </a:tr>
              <a:tr h="190500">
                <a:tc>
                  <a:txBody>
                    <a:bodyPr/>
                    <a:lstStyle/>
                    <a:p>
                      <a:pPr algn="r" fontAlgn="b"/>
                      <a:r>
                        <a:rPr lang="en-US" sz="1100" u="none" strike="noStrike">
                          <a:effectLst/>
                        </a:rPr>
                        <a:t>17</a:t>
                      </a:r>
                      <a:endParaRPr lang="en-US" sz="1100" b="0" i="0" u="none" strike="noStrike">
                        <a:solidFill>
                          <a:srgbClr val="000000"/>
                        </a:solidFill>
                        <a:effectLst/>
                        <a:latin typeface="Calibri"/>
                      </a:endParaRPr>
                    </a:p>
                  </a:txBody>
                  <a:tcPr marL="9525" marR="9525" marT="9525" marB="0" anchor="b"/>
                </a:tc>
                <a:tc>
                  <a:txBody>
                    <a:bodyPr/>
                    <a:lstStyle/>
                    <a:p>
                      <a:pPr algn="l" fontAlgn="b"/>
                      <a:r>
                        <a:rPr lang="en-US" sz="1100" u="none" strike="noStrike">
                          <a:effectLst/>
                        </a:rPr>
                        <a:t>CAMKK1</a:t>
                      </a:r>
                      <a:endParaRPr lang="en-US" sz="1100" b="0" i="0" u="none" strike="noStrike">
                        <a:solidFill>
                          <a:srgbClr val="000000"/>
                        </a:solidFill>
                        <a:effectLst/>
                        <a:latin typeface="Calibri"/>
                      </a:endParaRPr>
                    </a:p>
                  </a:txBody>
                  <a:tcPr marL="9525" marR="9525" marT="9525" marB="0" anchor="b"/>
                </a:tc>
                <a:tc>
                  <a:txBody>
                    <a:bodyPr/>
                    <a:lstStyle/>
                    <a:p>
                      <a:pPr algn="r" fontAlgn="b"/>
                      <a:r>
                        <a:rPr lang="en-US" sz="1100" u="none" strike="noStrike">
                          <a:effectLst/>
                        </a:rPr>
                        <a:t>0.002332</a:t>
                      </a:r>
                      <a:endParaRPr lang="en-US" sz="1100" b="0" i="0" u="none" strike="noStrike">
                        <a:solidFill>
                          <a:srgbClr val="000000"/>
                        </a:solidFill>
                        <a:effectLst/>
                        <a:latin typeface="Calibri"/>
                      </a:endParaRPr>
                    </a:p>
                  </a:txBody>
                  <a:tcPr marL="9525" marR="9525" marT="9525" marB="0" anchor="b"/>
                </a:tc>
                <a:tc>
                  <a:txBody>
                    <a:bodyPr/>
                    <a:lstStyle/>
                    <a:p>
                      <a:pPr algn="r" fontAlgn="b"/>
                      <a:r>
                        <a:rPr lang="en-US" sz="1100" u="none" strike="noStrike">
                          <a:effectLst/>
                        </a:rPr>
                        <a:t>7</a:t>
                      </a:r>
                      <a:endParaRPr lang="en-US" sz="1100" b="0" i="0" u="none" strike="noStrike">
                        <a:solidFill>
                          <a:srgbClr val="000000"/>
                        </a:solidFill>
                        <a:effectLst/>
                        <a:latin typeface="Calibri"/>
                      </a:endParaRPr>
                    </a:p>
                  </a:txBody>
                  <a:tcPr marL="9525" marR="9525" marT="9525" marB="0" anchor="b"/>
                </a:tc>
                <a:tc>
                  <a:txBody>
                    <a:bodyPr/>
                    <a:lstStyle/>
                    <a:p>
                      <a:pPr algn="r" fontAlgn="b"/>
                      <a:r>
                        <a:rPr lang="en-US" sz="1100" u="none" strike="noStrike">
                          <a:effectLst/>
                        </a:rPr>
                        <a:t>4</a:t>
                      </a:r>
                      <a:endParaRPr lang="en-US" sz="1100" b="0" i="0" u="none" strike="noStrike">
                        <a:solidFill>
                          <a:srgbClr val="000000"/>
                        </a:solidFill>
                        <a:effectLst/>
                        <a:latin typeface="Calibri"/>
                      </a:endParaRPr>
                    </a:p>
                  </a:txBody>
                  <a:tcPr marL="9525" marR="9525" marT="9525" marB="0" anchor="b"/>
                </a:tc>
                <a:tc>
                  <a:txBody>
                    <a:bodyPr/>
                    <a:lstStyle/>
                    <a:p>
                      <a:pPr algn="r" fontAlgn="b"/>
                      <a:r>
                        <a:rPr lang="en-US" sz="1100" u="none" strike="noStrike">
                          <a:effectLst/>
                        </a:rPr>
                        <a:t>9</a:t>
                      </a:r>
                      <a:endParaRPr lang="en-US" sz="1100" b="0" i="0" u="none" strike="noStrike">
                        <a:solidFill>
                          <a:srgbClr val="000000"/>
                        </a:solidFill>
                        <a:effectLst/>
                        <a:latin typeface="Calibri"/>
                      </a:endParaRPr>
                    </a:p>
                  </a:txBody>
                  <a:tcPr marL="9525" marR="9525" marT="9525" marB="0" anchor="b"/>
                </a:tc>
                <a:tc>
                  <a:txBody>
                    <a:bodyPr/>
                    <a:lstStyle/>
                    <a:p>
                      <a:pPr algn="r" fontAlgn="b"/>
                      <a:r>
                        <a:rPr lang="en-US" sz="1100" u="none" strike="noStrike">
                          <a:effectLst/>
                        </a:rPr>
                        <a:t>9</a:t>
                      </a:r>
                      <a:endParaRPr lang="en-US" sz="1100" b="0" i="0" u="none" strike="noStrike">
                        <a:solidFill>
                          <a:srgbClr val="000000"/>
                        </a:solidFill>
                        <a:effectLst/>
                        <a:latin typeface="Calibri"/>
                      </a:endParaRPr>
                    </a:p>
                  </a:txBody>
                  <a:tcPr marL="9525" marR="9525" marT="9525" marB="0" anchor="b"/>
                </a:tc>
                <a:tc>
                  <a:txBody>
                    <a:bodyPr/>
                    <a:lstStyle/>
                    <a:p>
                      <a:pPr algn="r" fontAlgn="b"/>
                      <a:r>
                        <a:rPr lang="en-US" sz="1100" u="none" strike="noStrike">
                          <a:effectLst/>
                        </a:rPr>
                        <a:t>1265</a:t>
                      </a:r>
                      <a:endParaRPr lang="en-US" sz="1100" b="0" i="0" u="none" strike="noStrike">
                        <a:solidFill>
                          <a:srgbClr val="000000"/>
                        </a:solidFill>
                        <a:effectLst/>
                        <a:latin typeface="Calibri"/>
                      </a:endParaRPr>
                    </a:p>
                  </a:txBody>
                  <a:tcPr marL="9525" marR="9525" marT="9525" marB="0" anchor="b"/>
                </a:tc>
                <a:tc>
                  <a:txBody>
                    <a:bodyPr/>
                    <a:lstStyle/>
                    <a:p>
                      <a:pPr algn="r" fontAlgn="b"/>
                      <a:r>
                        <a:rPr lang="en-US" sz="1100" u="none" strike="noStrike">
                          <a:effectLst/>
                        </a:rPr>
                        <a:t>5631</a:t>
                      </a:r>
                      <a:endParaRPr lang="en-US" sz="1100" b="0" i="0" u="none" strike="noStrike">
                        <a:solidFill>
                          <a:srgbClr val="000000"/>
                        </a:solidFill>
                        <a:effectLst/>
                        <a:latin typeface="Calibri"/>
                      </a:endParaRPr>
                    </a:p>
                  </a:txBody>
                  <a:tcPr marL="9525" marR="9525" marT="9525" marB="0" anchor="b"/>
                </a:tc>
              </a:tr>
              <a:tr h="190500">
                <a:tc>
                  <a:txBody>
                    <a:bodyPr/>
                    <a:lstStyle/>
                    <a:p>
                      <a:pPr algn="r" fontAlgn="b"/>
                      <a:r>
                        <a:rPr lang="en-US" sz="1100" u="none" strike="noStrike">
                          <a:effectLst/>
                        </a:rPr>
                        <a:t>3</a:t>
                      </a:r>
                      <a:endParaRPr lang="en-US" sz="1100" b="0" i="0" u="none" strike="noStrike">
                        <a:solidFill>
                          <a:srgbClr val="000000"/>
                        </a:solidFill>
                        <a:effectLst/>
                        <a:latin typeface="Calibri"/>
                      </a:endParaRPr>
                    </a:p>
                  </a:txBody>
                  <a:tcPr marL="9525" marR="9525" marT="9525" marB="0" anchor="b"/>
                </a:tc>
                <a:tc>
                  <a:txBody>
                    <a:bodyPr/>
                    <a:lstStyle/>
                    <a:p>
                      <a:pPr algn="l" fontAlgn="b"/>
                      <a:r>
                        <a:rPr lang="en-US" sz="1100" u="none" strike="noStrike">
                          <a:effectLst/>
                        </a:rPr>
                        <a:t>CELSR3</a:t>
                      </a:r>
                      <a:endParaRPr lang="en-US" sz="1100" b="0" i="0" u="none" strike="noStrike">
                        <a:solidFill>
                          <a:srgbClr val="000000"/>
                        </a:solidFill>
                        <a:effectLst/>
                        <a:latin typeface="Calibri"/>
                      </a:endParaRPr>
                    </a:p>
                  </a:txBody>
                  <a:tcPr marL="9525" marR="9525" marT="9525" marB="0" anchor="b"/>
                </a:tc>
                <a:tc>
                  <a:txBody>
                    <a:bodyPr/>
                    <a:lstStyle/>
                    <a:p>
                      <a:pPr algn="r" fontAlgn="b"/>
                      <a:r>
                        <a:rPr lang="en-US" sz="1100" u="none" strike="noStrike">
                          <a:effectLst/>
                        </a:rPr>
                        <a:t>0.002353</a:t>
                      </a:r>
                      <a:endParaRPr lang="en-US" sz="1100" b="0" i="0" u="none" strike="noStrike">
                        <a:solidFill>
                          <a:srgbClr val="000000"/>
                        </a:solidFill>
                        <a:effectLst/>
                        <a:latin typeface="Calibri"/>
                      </a:endParaRPr>
                    </a:p>
                  </a:txBody>
                  <a:tcPr marL="9525" marR="9525" marT="9525" marB="0" anchor="b"/>
                </a:tc>
                <a:tc>
                  <a:txBody>
                    <a:bodyPr/>
                    <a:lstStyle/>
                    <a:p>
                      <a:pPr algn="r" fontAlgn="b"/>
                      <a:r>
                        <a:rPr lang="en-US" sz="1100" u="none" strike="noStrike">
                          <a:effectLst/>
                        </a:rPr>
                        <a:t>56</a:t>
                      </a:r>
                      <a:endParaRPr lang="en-US" sz="1100" b="0" i="0" u="none" strike="noStrike">
                        <a:solidFill>
                          <a:srgbClr val="000000"/>
                        </a:solidFill>
                        <a:effectLst/>
                        <a:latin typeface="Calibri"/>
                      </a:endParaRPr>
                    </a:p>
                  </a:txBody>
                  <a:tcPr marL="9525" marR="9525" marT="9525" marB="0" anchor="b"/>
                </a:tc>
                <a:tc>
                  <a:txBody>
                    <a:bodyPr/>
                    <a:lstStyle/>
                    <a:p>
                      <a:pPr algn="r" fontAlgn="b"/>
                      <a:r>
                        <a:rPr lang="en-US" sz="1100" u="none" strike="noStrike">
                          <a:effectLst/>
                        </a:rPr>
                        <a:t>32</a:t>
                      </a:r>
                      <a:endParaRPr lang="en-US" sz="1100" b="0" i="0" u="none" strike="noStrike">
                        <a:solidFill>
                          <a:srgbClr val="000000"/>
                        </a:solidFill>
                        <a:effectLst/>
                        <a:latin typeface="Calibri"/>
                      </a:endParaRPr>
                    </a:p>
                  </a:txBody>
                  <a:tcPr marL="9525" marR="9525" marT="9525" marB="0" anchor="b"/>
                </a:tc>
                <a:tc>
                  <a:txBody>
                    <a:bodyPr/>
                    <a:lstStyle/>
                    <a:p>
                      <a:pPr algn="r" fontAlgn="b"/>
                      <a:r>
                        <a:rPr lang="en-US" sz="1100" u="none" strike="noStrike">
                          <a:effectLst/>
                        </a:rPr>
                        <a:t>3</a:t>
                      </a:r>
                      <a:endParaRPr lang="en-US" sz="1100" b="0" i="0" u="none" strike="noStrike">
                        <a:solidFill>
                          <a:srgbClr val="000000"/>
                        </a:solidFill>
                        <a:effectLst/>
                        <a:latin typeface="Calibri"/>
                      </a:endParaRPr>
                    </a:p>
                  </a:txBody>
                  <a:tcPr marL="9525" marR="9525" marT="9525" marB="0" anchor="b"/>
                </a:tc>
                <a:tc>
                  <a:txBody>
                    <a:bodyPr/>
                    <a:lstStyle/>
                    <a:p>
                      <a:pPr algn="r" fontAlgn="b"/>
                      <a:r>
                        <a:rPr lang="en-US" sz="1100" u="none" strike="noStrike">
                          <a:effectLst/>
                        </a:rPr>
                        <a:t>15</a:t>
                      </a:r>
                      <a:endParaRPr lang="en-US" sz="1100" b="0" i="0" u="none" strike="noStrike">
                        <a:solidFill>
                          <a:srgbClr val="000000"/>
                        </a:solidFill>
                        <a:effectLst/>
                        <a:latin typeface="Calibri"/>
                      </a:endParaRPr>
                    </a:p>
                  </a:txBody>
                  <a:tcPr marL="9525" marR="9525" marT="9525" marB="0" anchor="b"/>
                </a:tc>
                <a:tc>
                  <a:txBody>
                    <a:bodyPr/>
                    <a:lstStyle/>
                    <a:p>
                      <a:pPr algn="r" fontAlgn="b"/>
                      <a:r>
                        <a:rPr lang="en-US" sz="1100" u="none" strike="noStrike">
                          <a:effectLst/>
                        </a:rPr>
                        <a:t>102</a:t>
                      </a:r>
                      <a:endParaRPr lang="en-US" sz="1100" b="0" i="0" u="none" strike="noStrike">
                        <a:solidFill>
                          <a:srgbClr val="000000"/>
                        </a:solidFill>
                        <a:effectLst/>
                        <a:latin typeface="Calibri"/>
                      </a:endParaRPr>
                    </a:p>
                  </a:txBody>
                  <a:tcPr marL="9525" marR="9525" marT="9525" marB="0" anchor="b"/>
                </a:tc>
                <a:tc>
                  <a:txBody>
                    <a:bodyPr/>
                    <a:lstStyle/>
                    <a:p>
                      <a:pPr algn="r" fontAlgn="b"/>
                      <a:r>
                        <a:rPr lang="en-US" sz="1100" u="none" strike="noStrike">
                          <a:effectLst/>
                        </a:rPr>
                        <a:t>6794</a:t>
                      </a:r>
                      <a:endParaRPr lang="en-US" sz="1100" b="0" i="0" u="none" strike="noStrike">
                        <a:solidFill>
                          <a:srgbClr val="000000"/>
                        </a:solidFill>
                        <a:effectLst/>
                        <a:latin typeface="Calibri"/>
                      </a:endParaRPr>
                    </a:p>
                  </a:txBody>
                  <a:tcPr marL="9525" marR="9525" marT="9525" marB="0" anchor="b"/>
                </a:tc>
              </a:tr>
              <a:tr h="190500">
                <a:tc>
                  <a:txBody>
                    <a:bodyPr/>
                    <a:lstStyle/>
                    <a:p>
                      <a:pPr algn="r" fontAlgn="b"/>
                      <a:r>
                        <a:rPr lang="en-US" sz="1100" u="none" strike="noStrike">
                          <a:effectLst/>
                        </a:rPr>
                        <a:t>12</a:t>
                      </a:r>
                      <a:endParaRPr lang="en-US" sz="1100" b="0" i="0" u="none" strike="noStrike">
                        <a:solidFill>
                          <a:srgbClr val="000000"/>
                        </a:solidFill>
                        <a:effectLst/>
                        <a:latin typeface="Calibri"/>
                      </a:endParaRPr>
                    </a:p>
                  </a:txBody>
                  <a:tcPr marL="9525" marR="9525" marT="9525" marB="0" anchor="b"/>
                </a:tc>
                <a:tc>
                  <a:txBody>
                    <a:bodyPr/>
                    <a:lstStyle/>
                    <a:p>
                      <a:pPr algn="l" fontAlgn="b"/>
                      <a:r>
                        <a:rPr lang="en-US" sz="1100" u="none" strike="noStrike">
                          <a:effectLst/>
                        </a:rPr>
                        <a:t>UHRF1BP1L</a:t>
                      </a:r>
                      <a:endParaRPr lang="en-US" sz="1100" b="0" i="0" u="none" strike="noStrike">
                        <a:solidFill>
                          <a:srgbClr val="000000"/>
                        </a:solidFill>
                        <a:effectLst/>
                        <a:latin typeface="Calibri"/>
                      </a:endParaRPr>
                    </a:p>
                  </a:txBody>
                  <a:tcPr marL="9525" marR="9525" marT="9525" marB="0" anchor="b"/>
                </a:tc>
                <a:tc>
                  <a:txBody>
                    <a:bodyPr/>
                    <a:lstStyle/>
                    <a:p>
                      <a:pPr algn="r" fontAlgn="b"/>
                      <a:r>
                        <a:rPr lang="en-US" sz="1100" u="none" strike="noStrike">
                          <a:effectLst/>
                        </a:rPr>
                        <a:t>0.002353</a:t>
                      </a:r>
                      <a:endParaRPr lang="en-US" sz="1100" b="0" i="0" u="none" strike="noStrike">
                        <a:solidFill>
                          <a:srgbClr val="000000"/>
                        </a:solidFill>
                        <a:effectLst/>
                        <a:latin typeface="Calibri"/>
                      </a:endParaRPr>
                    </a:p>
                  </a:txBody>
                  <a:tcPr marL="9525" marR="9525" marT="9525" marB="0" anchor="b"/>
                </a:tc>
                <a:tc>
                  <a:txBody>
                    <a:bodyPr/>
                    <a:lstStyle/>
                    <a:p>
                      <a:pPr algn="r" fontAlgn="b"/>
                      <a:r>
                        <a:rPr lang="en-US" sz="1100" u="none" strike="noStrike">
                          <a:effectLst/>
                        </a:rPr>
                        <a:t>40</a:t>
                      </a:r>
                      <a:endParaRPr lang="en-US" sz="1100" b="0" i="0" u="none" strike="noStrike">
                        <a:solidFill>
                          <a:srgbClr val="000000"/>
                        </a:solidFill>
                        <a:effectLst/>
                        <a:latin typeface="Calibri"/>
                      </a:endParaRPr>
                    </a:p>
                  </a:txBody>
                  <a:tcPr marL="9525" marR="9525" marT="9525" marB="0" anchor="b"/>
                </a:tc>
                <a:tc>
                  <a:txBody>
                    <a:bodyPr/>
                    <a:lstStyle/>
                    <a:p>
                      <a:pPr algn="r" fontAlgn="b"/>
                      <a:r>
                        <a:rPr lang="en-US" sz="1100" u="none" strike="noStrike" dirty="0">
                          <a:effectLst/>
                        </a:rPr>
                        <a:t>21</a:t>
                      </a:r>
                      <a:endParaRPr lang="en-US" sz="1100" b="0" i="0" u="none" strike="noStrike" dirty="0">
                        <a:solidFill>
                          <a:srgbClr val="000000"/>
                        </a:solidFill>
                        <a:effectLst/>
                        <a:latin typeface="Calibri"/>
                      </a:endParaRPr>
                    </a:p>
                  </a:txBody>
                  <a:tcPr marL="9525" marR="9525" marT="9525" marB="0" anchor="b"/>
                </a:tc>
                <a:tc>
                  <a:txBody>
                    <a:bodyPr/>
                    <a:lstStyle/>
                    <a:p>
                      <a:pPr algn="r" fontAlgn="b"/>
                      <a:r>
                        <a:rPr lang="en-US" sz="1100" u="none" strike="noStrike">
                          <a:effectLst/>
                        </a:rPr>
                        <a:t>3</a:t>
                      </a:r>
                      <a:endParaRPr lang="en-US" sz="1100" b="0" i="0" u="none" strike="noStrike">
                        <a:solidFill>
                          <a:srgbClr val="000000"/>
                        </a:solidFill>
                        <a:effectLst/>
                        <a:latin typeface="Calibri"/>
                      </a:endParaRPr>
                    </a:p>
                  </a:txBody>
                  <a:tcPr marL="9525" marR="9525" marT="9525" marB="0" anchor="b"/>
                </a:tc>
                <a:tc>
                  <a:txBody>
                    <a:bodyPr/>
                    <a:lstStyle/>
                    <a:p>
                      <a:pPr algn="r" fontAlgn="b"/>
                      <a:r>
                        <a:rPr lang="en-US" sz="1100" u="none" strike="noStrike">
                          <a:effectLst/>
                        </a:rPr>
                        <a:t>15</a:t>
                      </a:r>
                      <a:endParaRPr lang="en-US" sz="1100" b="0" i="0" u="none" strike="noStrike">
                        <a:solidFill>
                          <a:srgbClr val="000000"/>
                        </a:solidFill>
                        <a:effectLst/>
                        <a:latin typeface="Calibri"/>
                      </a:endParaRPr>
                    </a:p>
                  </a:txBody>
                  <a:tcPr marL="9525" marR="9525" marT="9525" marB="0" anchor="b"/>
                </a:tc>
                <a:tc>
                  <a:txBody>
                    <a:bodyPr/>
                    <a:lstStyle/>
                    <a:p>
                      <a:pPr algn="r" fontAlgn="b"/>
                      <a:r>
                        <a:rPr lang="en-US" sz="1100" u="none" strike="noStrike">
                          <a:effectLst/>
                        </a:rPr>
                        <a:t>102</a:t>
                      </a:r>
                      <a:endParaRPr lang="en-US" sz="1100" b="0" i="0" u="none" strike="noStrike">
                        <a:solidFill>
                          <a:srgbClr val="000000"/>
                        </a:solidFill>
                        <a:effectLst/>
                        <a:latin typeface="Calibri"/>
                      </a:endParaRPr>
                    </a:p>
                  </a:txBody>
                  <a:tcPr marL="9525" marR="9525" marT="9525" marB="0" anchor="b"/>
                </a:tc>
                <a:tc>
                  <a:txBody>
                    <a:bodyPr/>
                    <a:lstStyle/>
                    <a:p>
                      <a:pPr algn="r" fontAlgn="b"/>
                      <a:r>
                        <a:rPr lang="en-US" sz="1100" u="none" strike="noStrike" dirty="0">
                          <a:effectLst/>
                        </a:rPr>
                        <a:t>6794</a:t>
                      </a:r>
                      <a:endParaRPr lang="en-US" sz="1100" b="0" i="0" u="none" strike="noStrike" dirty="0">
                        <a:solidFill>
                          <a:srgbClr val="000000"/>
                        </a:solidFill>
                        <a:effectLst/>
                        <a:latin typeface="Calibri"/>
                      </a:endParaRPr>
                    </a:p>
                  </a:txBody>
                  <a:tcPr marL="9525" marR="9525" marT="9525" marB="0" anchor="b"/>
                </a:tc>
              </a:tr>
            </a:tbl>
          </a:graphicData>
        </a:graphic>
      </p:graphicFrame>
    </p:spTree>
    <p:extLst>
      <p:ext uri="{BB962C8B-B14F-4D97-AF65-F5344CB8AC3E}">
        <p14:creationId xmlns:p14="http://schemas.microsoft.com/office/powerpoint/2010/main" val="123748789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990600" y="1752600"/>
            <a:ext cx="5673035" cy="3533551"/>
          </a:xfrm>
          <a:prstGeom prst="rect">
            <a:avLst/>
          </a:prstGeom>
        </p:spPr>
      </p:pic>
      <p:sp>
        <p:nvSpPr>
          <p:cNvPr id="3" name="Rectangle 2"/>
          <p:cNvSpPr/>
          <p:nvPr/>
        </p:nvSpPr>
        <p:spPr>
          <a:xfrm>
            <a:off x="3754297" y="1733550"/>
            <a:ext cx="1524000" cy="3785652"/>
          </a:xfrm>
          <a:prstGeom prst="rect">
            <a:avLst/>
          </a:prstGeom>
        </p:spPr>
        <p:txBody>
          <a:bodyPr wrap="square">
            <a:spAutoFit/>
          </a:bodyPr>
          <a:lstStyle/>
          <a:p>
            <a:r>
              <a:rPr lang="en-US" sz="1200" b="1" dirty="0">
                <a:solidFill>
                  <a:srgbClr val="00B050"/>
                </a:solidFill>
              </a:rPr>
              <a:t>FGF6</a:t>
            </a:r>
          </a:p>
          <a:p>
            <a:r>
              <a:rPr lang="en-US" sz="1200" b="1" dirty="0">
                <a:solidFill>
                  <a:srgbClr val="00B050"/>
                </a:solidFill>
              </a:rPr>
              <a:t>FGF23</a:t>
            </a:r>
          </a:p>
          <a:p>
            <a:endParaRPr lang="en-US" sz="1200" b="1" dirty="0">
              <a:solidFill>
                <a:srgbClr val="00B050"/>
              </a:solidFill>
            </a:endParaRPr>
          </a:p>
          <a:p>
            <a:r>
              <a:rPr lang="en-US" sz="1200" b="1" dirty="0">
                <a:solidFill>
                  <a:srgbClr val="00B050"/>
                </a:solidFill>
              </a:rPr>
              <a:t>PPP3CA</a:t>
            </a:r>
          </a:p>
          <a:p>
            <a:r>
              <a:rPr lang="en-US" sz="1200" b="1" dirty="0">
                <a:solidFill>
                  <a:srgbClr val="00B050"/>
                </a:solidFill>
              </a:rPr>
              <a:t>SIK3</a:t>
            </a:r>
          </a:p>
          <a:p>
            <a:endParaRPr lang="en-US" sz="1200" b="1" dirty="0">
              <a:solidFill>
                <a:srgbClr val="00B050"/>
              </a:solidFill>
            </a:endParaRPr>
          </a:p>
          <a:p>
            <a:r>
              <a:rPr lang="en-US" sz="1200" b="1" dirty="0">
                <a:solidFill>
                  <a:srgbClr val="00B050"/>
                </a:solidFill>
              </a:rPr>
              <a:t>LRRC16A</a:t>
            </a:r>
          </a:p>
          <a:p>
            <a:r>
              <a:rPr lang="en-US" sz="1200" b="1" dirty="0">
                <a:solidFill>
                  <a:srgbClr val="00B050"/>
                </a:solidFill>
              </a:rPr>
              <a:t>SLC17A3</a:t>
            </a:r>
          </a:p>
          <a:p>
            <a:r>
              <a:rPr lang="en-US" sz="1200" b="1" dirty="0">
                <a:solidFill>
                  <a:srgbClr val="00B050"/>
                </a:solidFill>
              </a:rPr>
              <a:t>SLC17A1</a:t>
            </a:r>
          </a:p>
          <a:p>
            <a:endParaRPr lang="en-US" sz="1200" b="1" dirty="0" smtClean="0">
              <a:solidFill>
                <a:srgbClr val="00B050"/>
              </a:solidFill>
            </a:endParaRPr>
          </a:p>
          <a:p>
            <a:r>
              <a:rPr lang="en-US" sz="1200" b="1" dirty="0">
                <a:solidFill>
                  <a:srgbClr val="00B050"/>
                </a:solidFill>
              </a:rPr>
              <a:t>SLC40A1</a:t>
            </a:r>
          </a:p>
          <a:p>
            <a:r>
              <a:rPr lang="en-US" sz="1200" b="1" dirty="0">
                <a:solidFill>
                  <a:srgbClr val="00B050"/>
                </a:solidFill>
              </a:rPr>
              <a:t>LEAP1</a:t>
            </a:r>
          </a:p>
          <a:p>
            <a:r>
              <a:rPr lang="en-US" sz="1200" b="1" dirty="0" smtClean="0">
                <a:solidFill>
                  <a:srgbClr val="00B050"/>
                </a:solidFill>
              </a:rPr>
              <a:t>TF</a:t>
            </a:r>
          </a:p>
          <a:p>
            <a:r>
              <a:rPr lang="en-US" sz="1200" b="1" dirty="0" smtClean="0">
                <a:solidFill>
                  <a:srgbClr val="00B050"/>
                </a:solidFill>
              </a:rPr>
              <a:t>FPN</a:t>
            </a:r>
            <a:endParaRPr lang="en-US" sz="1200" b="1" dirty="0">
              <a:solidFill>
                <a:srgbClr val="00B050"/>
              </a:solidFill>
            </a:endParaRPr>
          </a:p>
          <a:p>
            <a:r>
              <a:rPr lang="en-US" sz="1200" b="1" dirty="0">
                <a:solidFill>
                  <a:srgbClr val="00B050"/>
                </a:solidFill>
              </a:rPr>
              <a:t>CDH10</a:t>
            </a:r>
          </a:p>
          <a:p>
            <a:r>
              <a:rPr lang="en-US" sz="1200" b="1" dirty="0" smtClean="0">
                <a:solidFill>
                  <a:srgbClr val="00B050"/>
                </a:solidFill>
              </a:rPr>
              <a:t>HFE</a:t>
            </a:r>
            <a:endParaRPr lang="en-US" sz="1200" b="1" dirty="0">
              <a:solidFill>
                <a:srgbClr val="00B050"/>
              </a:solidFill>
            </a:endParaRPr>
          </a:p>
          <a:p>
            <a:r>
              <a:rPr lang="en-US" sz="1200" b="1" dirty="0">
                <a:solidFill>
                  <a:srgbClr val="00B050"/>
                </a:solidFill>
              </a:rPr>
              <a:t>TMPRSS6</a:t>
            </a:r>
          </a:p>
          <a:p>
            <a:r>
              <a:rPr lang="en-US" sz="1200" b="1" dirty="0">
                <a:solidFill>
                  <a:srgbClr val="00B050"/>
                </a:solidFill>
              </a:rPr>
              <a:t>TFR2</a:t>
            </a:r>
          </a:p>
          <a:p>
            <a:r>
              <a:rPr lang="en-US" sz="1200" b="1" dirty="0">
                <a:solidFill>
                  <a:srgbClr val="00B050"/>
                </a:solidFill>
              </a:rPr>
              <a:t>STON1</a:t>
            </a:r>
          </a:p>
          <a:p>
            <a:endParaRPr lang="en-US" sz="1200" b="1" dirty="0">
              <a:solidFill>
                <a:srgbClr val="00B050"/>
              </a:solidFill>
            </a:endParaRPr>
          </a:p>
        </p:txBody>
      </p:sp>
      <p:sp>
        <p:nvSpPr>
          <p:cNvPr id="4" name="Rectangle 3"/>
          <p:cNvSpPr/>
          <p:nvPr/>
        </p:nvSpPr>
        <p:spPr>
          <a:xfrm>
            <a:off x="1412595" y="457200"/>
            <a:ext cx="6207405" cy="369332"/>
          </a:xfrm>
          <a:prstGeom prst="rect">
            <a:avLst/>
          </a:prstGeom>
        </p:spPr>
        <p:txBody>
          <a:bodyPr wrap="none">
            <a:spAutoFit/>
          </a:bodyPr>
          <a:lstStyle/>
          <a:p>
            <a:r>
              <a:rPr lang="en-US" b="1" dirty="0" smtClean="0">
                <a:solidFill>
                  <a:srgbClr val="00B050"/>
                </a:solidFill>
              </a:rPr>
              <a:t>FGF6 and FGF23: Biology </a:t>
            </a:r>
            <a:r>
              <a:rPr lang="en-US" b="1" dirty="0">
                <a:solidFill>
                  <a:srgbClr val="00B050"/>
                </a:solidFill>
              </a:rPr>
              <a:t>Function in iron metabolism pathway </a:t>
            </a:r>
          </a:p>
        </p:txBody>
      </p:sp>
      <p:sp>
        <p:nvSpPr>
          <p:cNvPr id="5" name="Rectangle 4"/>
          <p:cNvSpPr/>
          <p:nvPr/>
        </p:nvSpPr>
        <p:spPr>
          <a:xfrm>
            <a:off x="152400" y="1676400"/>
            <a:ext cx="4419600" cy="372112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p:cNvSpPr/>
          <p:nvPr/>
        </p:nvSpPr>
        <p:spPr>
          <a:xfrm>
            <a:off x="4682435" y="1676400"/>
            <a:ext cx="4419600" cy="372112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p:cNvSpPr/>
          <p:nvPr/>
        </p:nvSpPr>
        <p:spPr>
          <a:xfrm>
            <a:off x="152400" y="1346986"/>
            <a:ext cx="4661938" cy="276999"/>
          </a:xfrm>
          <a:prstGeom prst="rect">
            <a:avLst/>
          </a:prstGeom>
        </p:spPr>
        <p:txBody>
          <a:bodyPr wrap="square">
            <a:spAutoFit/>
          </a:bodyPr>
          <a:lstStyle/>
          <a:p>
            <a:r>
              <a:rPr lang="en-US" sz="1200" b="1" dirty="0">
                <a:solidFill>
                  <a:srgbClr val="00B050"/>
                </a:solidFill>
              </a:rPr>
              <a:t>iron </a:t>
            </a:r>
            <a:r>
              <a:rPr lang="en-US" sz="1200" b="1" dirty="0" smtClean="0">
                <a:solidFill>
                  <a:srgbClr val="00B050"/>
                </a:solidFill>
              </a:rPr>
              <a:t>metabolism gene transcriptome network turbulence (regulator)</a:t>
            </a:r>
            <a:endParaRPr lang="en-US" sz="1200" b="1" dirty="0">
              <a:solidFill>
                <a:srgbClr val="00B050"/>
              </a:solidFill>
            </a:endParaRPr>
          </a:p>
        </p:txBody>
      </p:sp>
      <p:sp>
        <p:nvSpPr>
          <p:cNvPr id="8" name="Rectangle 7"/>
          <p:cNvSpPr/>
          <p:nvPr/>
        </p:nvSpPr>
        <p:spPr>
          <a:xfrm>
            <a:off x="4682435" y="1346985"/>
            <a:ext cx="4156765" cy="276999"/>
          </a:xfrm>
          <a:prstGeom prst="rect">
            <a:avLst/>
          </a:prstGeom>
        </p:spPr>
        <p:txBody>
          <a:bodyPr wrap="square">
            <a:spAutoFit/>
          </a:bodyPr>
          <a:lstStyle/>
          <a:p>
            <a:r>
              <a:rPr lang="en-US" sz="1200" b="1" dirty="0">
                <a:solidFill>
                  <a:srgbClr val="00B050"/>
                </a:solidFill>
              </a:rPr>
              <a:t>iron </a:t>
            </a:r>
            <a:r>
              <a:rPr lang="en-US" sz="1200" b="1" dirty="0" smtClean="0">
                <a:solidFill>
                  <a:srgbClr val="00B050"/>
                </a:solidFill>
              </a:rPr>
              <a:t>metabolism protein cell locating turbulence (</a:t>
            </a:r>
            <a:r>
              <a:rPr lang="en-US" sz="1200" b="1" dirty="0">
                <a:solidFill>
                  <a:srgbClr val="00B050"/>
                </a:solidFill>
              </a:rPr>
              <a:t>Carrier</a:t>
            </a:r>
            <a:r>
              <a:rPr lang="en-US" sz="1200" b="1" dirty="0" smtClean="0">
                <a:solidFill>
                  <a:srgbClr val="00B050"/>
                </a:solidFill>
              </a:rPr>
              <a:t>) </a:t>
            </a:r>
            <a:endParaRPr lang="en-US" sz="1200" b="1" dirty="0">
              <a:solidFill>
                <a:srgbClr val="00B050"/>
              </a:solidFill>
            </a:endParaRPr>
          </a:p>
        </p:txBody>
      </p:sp>
      <p:sp>
        <p:nvSpPr>
          <p:cNvPr id="11" name="Rectangle 10"/>
          <p:cNvSpPr/>
          <p:nvPr/>
        </p:nvSpPr>
        <p:spPr>
          <a:xfrm>
            <a:off x="4834835" y="2057400"/>
            <a:ext cx="4156765" cy="830997"/>
          </a:xfrm>
          <a:prstGeom prst="rect">
            <a:avLst/>
          </a:prstGeom>
        </p:spPr>
        <p:txBody>
          <a:bodyPr wrap="square">
            <a:spAutoFit/>
          </a:bodyPr>
          <a:lstStyle/>
          <a:p>
            <a:r>
              <a:rPr lang="en-US" sz="1200" dirty="0" smtClean="0"/>
              <a:t>Hemoglobin (</a:t>
            </a:r>
            <a:r>
              <a:rPr lang="en-US" sz="1200" dirty="0"/>
              <a:t>HBA1, HBA2, and HBB</a:t>
            </a:r>
            <a:r>
              <a:rPr lang="en-US" sz="1200" dirty="0" smtClean="0"/>
              <a:t>)</a:t>
            </a:r>
          </a:p>
          <a:p>
            <a:r>
              <a:rPr lang="en-US" sz="1200" dirty="0" smtClean="0"/>
              <a:t>Ferritin (FTH1)</a:t>
            </a:r>
            <a:endParaRPr lang="en-US" sz="1200" dirty="0"/>
          </a:p>
          <a:p>
            <a:r>
              <a:rPr lang="en-US" sz="1200" dirty="0" err="1" smtClean="0">
                <a:hlinkClick r:id="rId3" tooltip="Transferrin"/>
              </a:rPr>
              <a:t>L</a:t>
            </a:r>
            <a:r>
              <a:rPr lang="en-US" sz="1200" dirty="0" err="1" smtClean="0">
                <a:hlinkClick r:id="rId4" tooltip="Lactoferrin"/>
              </a:rPr>
              <a:t>actoferrin</a:t>
            </a:r>
            <a:r>
              <a:rPr lang="en-US" sz="1200" dirty="0"/>
              <a:t> </a:t>
            </a:r>
            <a:r>
              <a:rPr lang="en-US" sz="1200" dirty="0" smtClean="0"/>
              <a:t>(LT/LFT)</a:t>
            </a:r>
            <a:endParaRPr lang="en-US" sz="1200" dirty="0"/>
          </a:p>
          <a:p>
            <a:r>
              <a:rPr lang="en-US" sz="1200" dirty="0" smtClean="0">
                <a:hlinkClick r:id="rId3" tooltip="Transferrin"/>
              </a:rPr>
              <a:t>transferrin</a:t>
            </a:r>
            <a:r>
              <a:rPr lang="en-US" sz="1200" dirty="0"/>
              <a:t> </a:t>
            </a:r>
            <a:r>
              <a:rPr lang="en-US" sz="1200" dirty="0" smtClean="0"/>
              <a:t>(TF)</a:t>
            </a:r>
            <a:endParaRPr lang="en-US" sz="1200" b="1" dirty="0">
              <a:solidFill>
                <a:srgbClr val="00B050"/>
              </a:solidFill>
            </a:endParaRPr>
          </a:p>
        </p:txBody>
      </p:sp>
      <p:sp>
        <p:nvSpPr>
          <p:cNvPr id="12" name="Rectangle 11"/>
          <p:cNvSpPr/>
          <p:nvPr/>
        </p:nvSpPr>
        <p:spPr>
          <a:xfrm>
            <a:off x="4682435" y="3858622"/>
            <a:ext cx="4572000" cy="1384995"/>
          </a:xfrm>
          <a:prstGeom prst="rect">
            <a:avLst/>
          </a:prstGeom>
        </p:spPr>
        <p:txBody>
          <a:bodyPr>
            <a:spAutoFit/>
          </a:bodyPr>
          <a:lstStyle/>
          <a:p>
            <a:r>
              <a:rPr lang="en-US" sz="1050" b="1" dirty="0"/>
              <a:t>Iron-binding proteins</a:t>
            </a:r>
            <a:r>
              <a:rPr lang="en-US" sz="1050" dirty="0"/>
              <a:t> are </a:t>
            </a:r>
            <a:r>
              <a:rPr lang="en-US" sz="1050" dirty="0">
                <a:hlinkClick r:id="rId5" tooltip="Carrier protein"/>
              </a:rPr>
              <a:t>carrier proteins</a:t>
            </a:r>
            <a:r>
              <a:rPr lang="en-US" sz="1050" dirty="0"/>
              <a:t> and </a:t>
            </a:r>
            <a:r>
              <a:rPr lang="en-US" sz="1050" dirty="0" err="1">
                <a:hlinkClick r:id="rId6" tooltip="Metalloprotein"/>
              </a:rPr>
              <a:t>metalloproteins</a:t>
            </a:r>
            <a:r>
              <a:rPr lang="en-US" sz="1050" dirty="0"/>
              <a:t> which play many important roles in </a:t>
            </a:r>
            <a:r>
              <a:rPr lang="en-US" sz="1050" dirty="0">
                <a:hlinkClick r:id="rId7" tooltip="Metabolism"/>
              </a:rPr>
              <a:t>metabolism</a:t>
            </a:r>
            <a:r>
              <a:rPr lang="en-US" sz="1050" dirty="0"/>
              <a:t>. Iron is required by humans and bacteria for enzymes and metabolism to function properly. Iron-binding proteins bind iron tightly which make it unavailable for microbial use, limiting growth. Four iron-binding proteins are Hemoglobin, Ferritin, </a:t>
            </a:r>
            <a:r>
              <a:rPr lang="en-US" sz="1050" dirty="0" err="1">
                <a:hlinkClick r:id="rId4" tooltip="Lactoferrin"/>
              </a:rPr>
              <a:t>lactoferrin</a:t>
            </a:r>
            <a:r>
              <a:rPr lang="en-US" sz="1050" dirty="0"/>
              <a:t> and </a:t>
            </a:r>
            <a:r>
              <a:rPr lang="en-US" sz="1050" dirty="0">
                <a:hlinkClick r:id="rId3" tooltip="Transferrin"/>
              </a:rPr>
              <a:t>transferrin</a:t>
            </a:r>
            <a:r>
              <a:rPr lang="en-US" sz="1050" dirty="0"/>
              <a:t>. Hemoglobin is located in red blood cells. Transferrin is found in blood and tissue fluids. </a:t>
            </a:r>
            <a:r>
              <a:rPr lang="en-US" sz="1050" dirty="0" err="1"/>
              <a:t>Lactoferrin</a:t>
            </a:r>
            <a:r>
              <a:rPr lang="en-US" sz="1050" dirty="0"/>
              <a:t> is found in milk, blood, tears and saliva. Ferritin is found in every cell type.</a:t>
            </a:r>
          </a:p>
        </p:txBody>
      </p:sp>
      <p:sp>
        <p:nvSpPr>
          <p:cNvPr id="13" name="Rectangle 12"/>
          <p:cNvSpPr/>
          <p:nvPr/>
        </p:nvSpPr>
        <p:spPr>
          <a:xfrm>
            <a:off x="144780" y="5105117"/>
            <a:ext cx="4661938" cy="276999"/>
          </a:xfrm>
          <a:prstGeom prst="rect">
            <a:avLst/>
          </a:prstGeom>
        </p:spPr>
        <p:txBody>
          <a:bodyPr wrap="square">
            <a:spAutoFit/>
          </a:bodyPr>
          <a:lstStyle/>
          <a:p>
            <a:r>
              <a:rPr lang="en-US" sz="1200" b="1" dirty="0">
                <a:solidFill>
                  <a:srgbClr val="00B050"/>
                </a:solidFill>
              </a:rPr>
              <a:t>https://string-db.org</a:t>
            </a:r>
            <a:r>
              <a:rPr lang="en-US" sz="1200" b="1" dirty="0" smtClean="0">
                <a:solidFill>
                  <a:srgbClr val="00B050"/>
                </a:solidFill>
              </a:rPr>
              <a:t>/</a:t>
            </a:r>
            <a:endParaRPr lang="en-US" sz="1200" b="1" dirty="0">
              <a:solidFill>
                <a:srgbClr val="00B050"/>
              </a:solidFill>
            </a:endParaRPr>
          </a:p>
        </p:txBody>
      </p:sp>
      <p:sp>
        <p:nvSpPr>
          <p:cNvPr id="14" name="Rectangle 13"/>
          <p:cNvSpPr/>
          <p:nvPr/>
        </p:nvSpPr>
        <p:spPr>
          <a:xfrm>
            <a:off x="1295400" y="780040"/>
            <a:ext cx="2039982" cy="369332"/>
          </a:xfrm>
          <a:prstGeom prst="rect">
            <a:avLst/>
          </a:prstGeom>
        </p:spPr>
        <p:txBody>
          <a:bodyPr wrap="none">
            <a:spAutoFit/>
          </a:bodyPr>
          <a:lstStyle/>
          <a:p>
            <a:r>
              <a:rPr lang="en-US" b="1" dirty="0" smtClean="0">
                <a:solidFill>
                  <a:srgbClr val="00B050"/>
                </a:solidFill>
              </a:rPr>
              <a:t>Another FGF genes </a:t>
            </a:r>
            <a:endParaRPr lang="en-US" dirty="0"/>
          </a:p>
        </p:txBody>
      </p:sp>
      <p:sp>
        <p:nvSpPr>
          <p:cNvPr id="15" name="Rectangle 14"/>
          <p:cNvSpPr/>
          <p:nvPr/>
        </p:nvSpPr>
        <p:spPr>
          <a:xfrm>
            <a:off x="76200" y="5578051"/>
            <a:ext cx="4572000" cy="1200329"/>
          </a:xfrm>
          <a:prstGeom prst="rect">
            <a:avLst/>
          </a:prstGeom>
        </p:spPr>
        <p:txBody>
          <a:bodyPr>
            <a:spAutoFit/>
          </a:bodyPr>
          <a:lstStyle/>
          <a:p>
            <a:endParaRPr lang="en-US" b="1" dirty="0">
              <a:solidFill>
                <a:srgbClr val="00B050"/>
              </a:solidFill>
            </a:endParaRPr>
          </a:p>
          <a:p>
            <a:r>
              <a:rPr lang="en-US" b="1" dirty="0">
                <a:solidFill>
                  <a:srgbClr val="00B050"/>
                </a:solidFill>
              </a:rPr>
              <a:t>KEGG pathway(?)</a:t>
            </a:r>
          </a:p>
          <a:p>
            <a:endParaRPr lang="en-US" b="1" dirty="0">
              <a:solidFill>
                <a:srgbClr val="00B050"/>
              </a:solidFill>
            </a:endParaRPr>
          </a:p>
          <a:p>
            <a:r>
              <a:rPr lang="en-US" b="1" dirty="0">
                <a:solidFill>
                  <a:srgbClr val="00B050"/>
                </a:solidFill>
              </a:rPr>
              <a:t>Another interaction network method.  </a:t>
            </a:r>
          </a:p>
        </p:txBody>
      </p:sp>
    </p:spTree>
    <p:extLst>
      <p:ext uri="{BB962C8B-B14F-4D97-AF65-F5344CB8AC3E}">
        <p14:creationId xmlns:p14="http://schemas.microsoft.com/office/powerpoint/2010/main" val="305277076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609600" y="381000"/>
            <a:ext cx="7391400" cy="1077218"/>
          </a:xfrm>
          <a:prstGeom prst="rect">
            <a:avLst/>
          </a:prstGeom>
          <a:noFill/>
        </p:spPr>
        <p:txBody>
          <a:bodyPr wrap="square" rtlCol="0">
            <a:spAutoFit/>
          </a:bodyPr>
          <a:lstStyle/>
          <a:p>
            <a:pPr algn="ctr"/>
            <a:r>
              <a:rPr lang="en-US" sz="1600" dirty="0" smtClean="0">
                <a:latin typeface="Arial Black" panose="020B0A04020102020204" pitchFamily="34" charset="0"/>
              </a:rPr>
              <a:t>Result 1: Statistic part</a:t>
            </a:r>
          </a:p>
          <a:p>
            <a:pPr algn="ctr"/>
            <a:endParaRPr lang="en-US" sz="1600" dirty="0" smtClean="0">
              <a:latin typeface="Arial Black" panose="020B0A04020102020204" pitchFamily="34" charset="0"/>
            </a:endParaRPr>
          </a:p>
          <a:p>
            <a:pPr algn="ctr"/>
            <a:r>
              <a:rPr lang="en-US" sz="1600" dirty="0" smtClean="0">
                <a:latin typeface="Arial Black" panose="020B0A04020102020204" pitchFamily="34" charset="0"/>
              </a:rPr>
              <a:t>Compound </a:t>
            </a:r>
            <a:r>
              <a:rPr lang="en-US" sz="1600" dirty="0" err="1" smtClean="0">
                <a:latin typeface="Arial Black" panose="020B0A04020102020204" pitchFamily="34" charset="0"/>
              </a:rPr>
              <a:t>hetrogygosity</a:t>
            </a:r>
            <a:r>
              <a:rPr lang="en-US" sz="1600" dirty="0" smtClean="0">
                <a:latin typeface="Arial Black" panose="020B0A04020102020204" pitchFamily="34" charset="0"/>
              </a:rPr>
              <a:t> </a:t>
            </a:r>
            <a:r>
              <a:rPr lang="en-US" sz="1600" dirty="0">
                <a:latin typeface="Arial Black" panose="020B0A04020102020204" pitchFamily="34" charset="0"/>
              </a:rPr>
              <a:t>scanning for </a:t>
            </a:r>
            <a:r>
              <a:rPr lang="en-US" sz="1600" dirty="0" smtClean="0">
                <a:latin typeface="Arial Black" panose="020B0A04020102020204" pitchFamily="34" charset="0"/>
              </a:rPr>
              <a:t>hemochromatosis susceptibility genes </a:t>
            </a:r>
            <a:endParaRPr lang="en-US" sz="1600" dirty="0">
              <a:latin typeface="Arial Black" panose="020B0A04020102020204" pitchFamily="34" charset="0"/>
            </a:endParaRPr>
          </a:p>
        </p:txBody>
      </p:sp>
      <p:sp>
        <p:nvSpPr>
          <p:cNvPr id="3" name="TextBox 2"/>
          <p:cNvSpPr txBox="1"/>
          <p:nvPr/>
        </p:nvSpPr>
        <p:spPr>
          <a:xfrm>
            <a:off x="381000" y="2133600"/>
            <a:ext cx="7391400" cy="4401205"/>
          </a:xfrm>
          <a:prstGeom prst="rect">
            <a:avLst/>
          </a:prstGeom>
          <a:noFill/>
        </p:spPr>
        <p:txBody>
          <a:bodyPr wrap="square" rtlCol="0">
            <a:spAutoFit/>
          </a:bodyPr>
          <a:lstStyle/>
          <a:p>
            <a:r>
              <a:rPr lang="en-US" sz="1400" dirty="0" smtClean="0">
                <a:latin typeface="Arial Black" panose="020B0A04020102020204" pitchFamily="34" charset="0"/>
              </a:rPr>
              <a:t>1, Power calculation</a:t>
            </a:r>
          </a:p>
          <a:p>
            <a:r>
              <a:rPr lang="en-US" sz="1400" dirty="0" smtClean="0">
                <a:latin typeface="Arial Black" panose="020B0A04020102020204" pitchFamily="34" charset="0"/>
              </a:rPr>
              <a:t> </a:t>
            </a:r>
          </a:p>
          <a:p>
            <a:endParaRPr lang="en-US" sz="1400" dirty="0" smtClean="0">
              <a:latin typeface="Arial Black" panose="020B0A04020102020204" pitchFamily="34" charset="0"/>
            </a:endParaRPr>
          </a:p>
          <a:p>
            <a:endParaRPr lang="en-US" sz="1400" dirty="0" smtClean="0">
              <a:latin typeface="Arial Black" panose="020B0A04020102020204" pitchFamily="34" charset="0"/>
            </a:endParaRPr>
          </a:p>
          <a:p>
            <a:r>
              <a:rPr lang="en-US" sz="1400" dirty="0" smtClean="0">
                <a:latin typeface="Arial Black" panose="020B0A04020102020204" pitchFamily="34" charset="0"/>
              </a:rPr>
              <a:t>2, Significant novel susceptibility </a:t>
            </a:r>
            <a:r>
              <a:rPr lang="en-US" sz="1400" dirty="0">
                <a:latin typeface="Arial Black" panose="020B0A04020102020204" pitchFamily="34" charset="0"/>
              </a:rPr>
              <a:t>genes </a:t>
            </a:r>
            <a:endParaRPr lang="en-US" sz="1400" dirty="0" smtClean="0">
              <a:latin typeface="Arial Black" panose="020B0A04020102020204" pitchFamily="34" charset="0"/>
            </a:endParaRPr>
          </a:p>
          <a:p>
            <a:endParaRPr lang="en-US" sz="1400" dirty="0" smtClean="0">
              <a:latin typeface="Arial Black" panose="020B0A04020102020204" pitchFamily="34" charset="0"/>
            </a:endParaRPr>
          </a:p>
          <a:p>
            <a:pPr marL="285750" indent="-285750">
              <a:buFont typeface="Arial" charset="0"/>
              <a:buChar char="•"/>
            </a:pPr>
            <a:r>
              <a:rPr lang="en-US" sz="1400" dirty="0" smtClean="0">
                <a:latin typeface="Arial Black" panose="020B0A04020102020204" pitchFamily="34" charset="0"/>
              </a:rPr>
              <a:t>FGF6</a:t>
            </a:r>
          </a:p>
          <a:p>
            <a:pPr marL="285750" indent="-285750">
              <a:buFont typeface="Arial" charset="0"/>
              <a:buChar char="•"/>
            </a:pPr>
            <a:r>
              <a:rPr lang="en-US" sz="1400" dirty="0" smtClean="0">
                <a:latin typeface="Arial Black" panose="020B0A04020102020204" pitchFamily="34" charset="0"/>
              </a:rPr>
              <a:t>FGFR10P</a:t>
            </a:r>
          </a:p>
          <a:p>
            <a:pPr marL="285750" indent="-285750">
              <a:buFont typeface="Arial" charset="0"/>
              <a:buChar char="•"/>
            </a:pPr>
            <a:r>
              <a:rPr lang="en-US" sz="1400" dirty="0" smtClean="0">
                <a:latin typeface="Arial Black" panose="020B0A04020102020204" pitchFamily="34" charset="0"/>
              </a:rPr>
              <a:t>MTAP</a:t>
            </a:r>
          </a:p>
          <a:p>
            <a:pPr marL="285750" indent="-285750">
              <a:buFont typeface="Arial" charset="0"/>
              <a:buChar char="•"/>
            </a:pPr>
            <a:endParaRPr lang="en-US" sz="1400" dirty="0">
              <a:latin typeface="Arial Black" panose="020B0A04020102020204" pitchFamily="34" charset="0"/>
            </a:endParaRPr>
          </a:p>
          <a:p>
            <a:r>
              <a:rPr lang="en-US" sz="1400" dirty="0" smtClean="0">
                <a:latin typeface="Arial Black" panose="020B0A04020102020204" pitchFamily="34" charset="0"/>
              </a:rPr>
              <a:t>Meanwhile, mention FGF26 has been reported by PNAS.</a:t>
            </a:r>
          </a:p>
          <a:p>
            <a:endParaRPr lang="en-US" sz="1400" dirty="0" smtClean="0">
              <a:latin typeface="Arial Black" panose="020B0A04020102020204" pitchFamily="34" charset="0"/>
            </a:endParaRPr>
          </a:p>
          <a:p>
            <a:endParaRPr lang="en-US" sz="1400" dirty="0" smtClean="0">
              <a:latin typeface="Arial Black" panose="020B0A04020102020204" pitchFamily="34" charset="0"/>
            </a:endParaRPr>
          </a:p>
          <a:p>
            <a:r>
              <a:rPr lang="en-US" sz="1400" dirty="0" smtClean="0">
                <a:latin typeface="Arial Black" panose="020B0A04020102020204" pitchFamily="34" charset="0"/>
              </a:rPr>
              <a:t>3, Haplotype association details</a:t>
            </a:r>
          </a:p>
          <a:p>
            <a:endParaRPr lang="en-US" sz="1400" dirty="0" smtClean="0">
              <a:latin typeface="Arial Black" panose="020B0A04020102020204" pitchFamily="34" charset="0"/>
            </a:endParaRPr>
          </a:p>
          <a:p>
            <a:r>
              <a:rPr lang="en-US" sz="1400" dirty="0">
                <a:latin typeface="Arial Black" panose="020B0A04020102020204" pitchFamily="34" charset="0"/>
              </a:rPr>
              <a:t>  </a:t>
            </a:r>
            <a:r>
              <a:rPr lang="en-US" sz="1400" dirty="0" smtClean="0">
                <a:latin typeface="Arial Black" panose="020B0A04020102020204" pitchFamily="34" charset="0"/>
              </a:rPr>
              <a:t>most frequent haplotype </a:t>
            </a:r>
          </a:p>
          <a:p>
            <a:endParaRPr lang="en-US" sz="1400" dirty="0">
              <a:latin typeface="Arial Black" panose="020B0A04020102020204" pitchFamily="34" charset="0"/>
            </a:endParaRPr>
          </a:p>
          <a:p>
            <a:endParaRPr lang="en-US" sz="1400" dirty="0" smtClean="0">
              <a:latin typeface="Arial Black" panose="020B0A04020102020204" pitchFamily="34" charset="0"/>
            </a:endParaRPr>
          </a:p>
          <a:p>
            <a:r>
              <a:rPr lang="en-US" sz="1400" dirty="0" smtClean="0">
                <a:latin typeface="Arial Black" panose="020B0A04020102020204" pitchFamily="34" charset="0"/>
              </a:rPr>
              <a:t>Table 1</a:t>
            </a:r>
            <a:endParaRPr lang="en-US" sz="1400" dirty="0">
              <a:latin typeface="Arial Black" panose="020B0A04020102020204" pitchFamily="34" charset="0"/>
            </a:endParaRPr>
          </a:p>
          <a:p>
            <a:endParaRPr lang="en-US" sz="1400" dirty="0">
              <a:latin typeface="Arial Black" panose="020B0A04020102020204" pitchFamily="34" charset="0"/>
            </a:endParaRPr>
          </a:p>
        </p:txBody>
      </p:sp>
    </p:spTree>
    <p:extLst>
      <p:ext uri="{BB962C8B-B14F-4D97-AF65-F5344CB8AC3E}">
        <p14:creationId xmlns:p14="http://schemas.microsoft.com/office/powerpoint/2010/main" val="410534889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228600" y="1143000"/>
            <a:ext cx="7973145" cy="3970318"/>
          </a:xfrm>
          <a:prstGeom prst="rect">
            <a:avLst/>
          </a:prstGeom>
        </p:spPr>
        <p:txBody>
          <a:bodyPr wrap="none">
            <a:spAutoFit/>
          </a:bodyPr>
          <a:lstStyle/>
          <a:p>
            <a:r>
              <a:rPr lang="en-US" b="1" dirty="0" smtClean="0"/>
              <a:t>FGF6/FGF23 and Iron metabolism network</a:t>
            </a:r>
          </a:p>
          <a:p>
            <a:endParaRPr lang="en-US" b="1" dirty="0" smtClean="0"/>
          </a:p>
          <a:p>
            <a:r>
              <a:rPr lang="en-US" b="1" dirty="0" smtClean="0"/>
              <a:t>Step 1. Download all Liver RNA-</a:t>
            </a:r>
            <a:r>
              <a:rPr lang="en-US" b="1" dirty="0" err="1" smtClean="0"/>
              <a:t>seq</a:t>
            </a:r>
            <a:r>
              <a:rPr lang="en-US" b="1" dirty="0" smtClean="0"/>
              <a:t> data from TCGA with </a:t>
            </a:r>
            <a:r>
              <a:rPr lang="en-US" b="1" dirty="0" err="1" smtClean="0"/>
              <a:t>gdc</a:t>
            </a:r>
            <a:r>
              <a:rPr lang="en-US" b="1" dirty="0" smtClean="0"/>
              <a:t>-client</a:t>
            </a:r>
          </a:p>
          <a:p>
            <a:endParaRPr lang="en-US" dirty="0"/>
          </a:p>
          <a:p>
            <a:pPr marL="342900" indent="-342900">
              <a:buAutoNum type="arabicParenR"/>
            </a:pPr>
            <a:r>
              <a:rPr lang="en-US" dirty="0" smtClean="0"/>
              <a:t>Do </a:t>
            </a:r>
            <a:r>
              <a:rPr lang="en-US" dirty="0"/>
              <a:t>it in </a:t>
            </a:r>
            <a:r>
              <a:rPr lang="en-US" dirty="0" smtClean="0"/>
              <a:t>BIRCDEV13-LC (installed </a:t>
            </a:r>
            <a:r>
              <a:rPr lang="en-US" dirty="0" err="1" smtClean="0"/>
              <a:t>gdc</a:t>
            </a:r>
            <a:r>
              <a:rPr lang="en-US" dirty="0" smtClean="0"/>
              <a:t>-client)</a:t>
            </a:r>
          </a:p>
          <a:p>
            <a:pPr marL="342900" indent="-342900">
              <a:buAutoNum type="arabicParenR"/>
            </a:pPr>
            <a:r>
              <a:rPr lang="en-US" dirty="0" smtClean="0"/>
              <a:t>Download confirmation file (LIHC and Kidney)</a:t>
            </a:r>
          </a:p>
          <a:p>
            <a:pPr marL="342900" indent="-342900">
              <a:buAutoNum type="arabicParenR"/>
            </a:pPr>
            <a:r>
              <a:rPr lang="en-US" dirty="0" smtClean="0"/>
              <a:t>C</a:t>
            </a:r>
            <a:r>
              <a:rPr lang="en-US" dirty="0"/>
              <a:t>:\</a:t>
            </a:r>
            <a:r>
              <a:rPr lang="en-US" dirty="0" smtClean="0"/>
              <a:t>Admin\gdc-client.exe</a:t>
            </a:r>
          </a:p>
          <a:p>
            <a:pPr marL="342900" indent="-342900">
              <a:buAutoNum type="arabicParenR"/>
            </a:pPr>
            <a:r>
              <a:rPr lang="en-US" dirty="0" smtClean="0"/>
              <a:t>gdc-client.exe </a:t>
            </a:r>
            <a:r>
              <a:rPr lang="en-US" dirty="0"/>
              <a:t>download -m  gdc_manifest.2018-01-11T01_08_53.324183.txt -d</a:t>
            </a:r>
          </a:p>
          <a:p>
            <a:endParaRPr lang="en-US" dirty="0" smtClean="0"/>
          </a:p>
          <a:p>
            <a:r>
              <a:rPr lang="en-US" b="1" dirty="0" smtClean="0"/>
              <a:t>Step 2. collect all  </a:t>
            </a:r>
            <a:r>
              <a:rPr lang="en-US" b="1" dirty="0" err="1" smtClean="0"/>
              <a:t>RNAseq</a:t>
            </a:r>
            <a:r>
              <a:rPr lang="en-US" b="1" dirty="0" smtClean="0"/>
              <a:t> data from </a:t>
            </a:r>
            <a:r>
              <a:rPr lang="en-US" b="1" dirty="0" err="1" smtClean="0"/>
              <a:t>rsem.genes.normalized_results</a:t>
            </a:r>
            <a:endParaRPr lang="en-US" b="1" dirty="0" smtClean="0"/>
          </a:p>
          <a:p>
            <a:endParaRPr lang="en-US" b="1" dirty="0"/>
          </a:p>
          <a:p>
            <a:endParaRPr lang="en-US" b="1" dirty="0" smtClean="0"/>
          </a:p>
          <a:p>
            <a:endParaRPr lang="en-US" b="1" dirty="0"/>
          </a:p>
          <a:p>
            <a:endParaRPr lang="en-US" b="1" dirty="0"/>
          </a:p>
        </p:txBody>
      </p:sp>
    </p:spTree>
    <p:extLst>
      <p:ext uri="{BB962C8B-B14F-4D97-AF65-F5344CB8AC3E}">
        <p14:creationId xmlns:p14="http://schemas.microsoft.com/office/powerpoint/2010/main" val="343618206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1219200" y="641866"/>
            <a:ext cx="6207405" cy="369332"/>
          </a:xfrm>
          <a:prstGeom prst="rect">
            <a:avLst/>
          </a:prstGeom>
        </p:spPr>
        <p:txBody>
          <a:bodyPr wrap="none">
            <a:spAutoFit/>
          </a:bodyPr>
          <a:lstStyle/>
          <a:p>
            <a:r>
              <a:rPr lang="en-US" b="1" dirty="0" smtClean="0">
                <a:solidFill>
                  <a:srgbClr val="00B050"/>
                </a:solidFill>
              </a:rPr>
              <a:t>FGF6 and FGF23: Biology </a:t>
            </a:r>
            <a:r>
              <a:rPr lang="en-US" b="1" dirty="0">
                <a:solidFill>
                  <a:srgbClr val="00B050"/>
                </a:solidFill>
              </a:rPr>
              <a:t>Function in iron metabolism pathway </a:t>
            </a:r>
          </a:p>
        </p:txBody>
      </p:sp>
      <p:pic>
        <p:nvPicPr>
          <p:cNvPr id="2049" name="Picture 1"/>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33400" y="1135380"/>
            <a:ext cx="4924425" cy="30480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5" name="Rectangle 4"/>
          <p:cNvSpPr/>
          <p:nvPr/>
        </p:nvSpPr>
        <p:spPr>
          <a:xfrm>
            <a:off x="5983605" y="6586538"/>
            <a:ext cx="3152775" cy="246221"/>
          </a:xfrm>
          <a:prstGeom prst="rect">
            <a:avLst/>
          </a:prstGeom>
        </p:spPr>
        <p:txBody>
          <a:bodyPr wrap="square">
            <a:spAutoFit/>
          </a:bodyPr>
          <a:lstStyle/>
          <a:p>
            <a:r>
              <a:rPr lang="en-US" sz="1000" b="1" i="1" dirty="0" err="1"/>
              <a:t>ComiR</a:t>
            </a:r>
            <a:r>
              <a:rPr lang="en-US" sz="1000" b="1" i="1" dirty="0"/>
              <a:t>: Combinatorial </a:t>
            </a:r>
            <a:r>
              <a:rPr lang="en-US" sz="1000" b="1" i="1" dirty="0" smtClean="0"/>
              <a:t>miRNA target </a:t>
            </a:r>
            <a:r>
              <a:rPr lang="en-US" sz="1000" b="1" i="1" dirty="0"/>
              <a:t>prediction tool</a:t>
            </a:r>
            <a:endParaRPr lang="en-US" sz="1000" dirty="0"/>
          </a:p>
        </p:txBody>
      </p:sp>
      <p:sp>
        <p:nvSpPr>
          <p:cNvPr id="7" name="Rectangle 6"/>
          <p:cNvSpPr/>
          <p:nvPr/>
        </p:nvSpPr>
        <p:spPr>
          <a:xfrm>
            <a:off x="304800" y="5682734"/>
            <a:ext cx="7467600" cy="600164"/>
          </a:xfrm>
          <a:prstGeom prst="rect">
            <a:avLst/>
          </a:prstGeom>
        </p:spPr>
        <p:txBody>
          <a:bodyPr wrap="square">
            <a:spAutoFit/>
          </a:bodyPr>
          <a:lstStyle/>
          <a:p>
            <a:r>
              <a:rPr lang="en-US" sz="1100" b="1" dirty="0" smtClean="0">
                <a:solidFill>
                  <a:srgbClr val="00B050"/>
                </a:solidFill>
              </a:rPr>
              <a:t>Validate any miR-214-3p here target FGF6?   We do it.</a:t>
            </a:r>
          </a:p>
          <a:p>
            <a:r>
              <a:rPr lang="en-US" sz="1100" b="1" dirty="0">
                <a:solidFill>
                  <a:srgbClr val="00B050"/>
                </a:solidFill>
              </a:rPr>
              <a:t>Validate any </a:t>
            </a:r>
            <a:r>
              <a:rPr lang="en-US" sz="1100" b="1" dirty="0" smtClean="0">
                <a:solidFill>
                  <a:srgbClr val="00B050"/>
                </a:solidFill>
              </a:rPr>
              <a:t>miR-122-5p </a:t>
            </a:r>
            <a:r>
              <a:rPr lang="en-US" sz="1100" b="1" dirty="0">
                <a:solidFill>
                  <a:srgbClr val="00B050"/>
                </a:solidFill>
              </a:rPr>
              <a:t>here target </a:t>
            </a:r>
            <a:r>
              <a:rPr lang="en-US" sz="1100" b="1" dirty="0" smtClean="0">
                <a:solidFill>
                  <a:srgbClr val="00B050"/>
                </a:solidFill>
              </a:rPr>
              <a:t>FGF23?   Yes. It is validated. </a:t>
            </a:r>
            <a:endParaRPr lang="en-US" sz="1100" b="1" dirty="0">
              <a:solidFill>
                <a:srgbClr val="00B050"/>
              </a:solidFill>
            </a:endParaRPr>
          </a:p>
          <a:p>
            <a:r>
              <a:rPr lang="en-US" sz="1100" b="1" dirty="0" smtClean="0">
                <a:solidFill>
                  <a:srgbClr val="00B050"/>
                </a:solidFill>
              </a:rPr>
              <a:t> </a:t>
            </a:r>
            <a:endParaRPr lang="en-US" sz="1100" b="1" dirty="0">
              <a:solidFill>
                <a:srgbClr val="00B050"/>
              </a:solidFill>
            </a:endParaRPr>
          </a:p>
        </p:txBody>
      </p:sp>
      <p:sp>
        <p:nvSpPr>
          <p:cNvPr id="6" name="Right Arrow 5"/>
          <p:cNvSpPr/>
          <p:nvPr/>
        </p:nvSpPr>
        <p:spPr>
          <a:xfrm>
            <a:off x="609600" y="2362200"/>
            <a:ext cx="76200" cy="213360"/>
          </a:xfrm>
          <a:prstGeom prst="rightArrow">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graphicFrame>
        <p:nvGraphicFramePr>
          <p:cNvPr id="11" name="Table 10"/>
          <p:cNvGraphicFramePr>
            <a:graphicFrameLocks noGrp="1"/>
          </p:cNvGraphicFramePr>
          <p:nvPr>
            <p:extLst>
              <p:ext uri="{D42A27DB-BD31-4B8C-83A1-F6EECF244321}">
                <p14:modId xmlns:p14="http://schemas.microsoft.com/office/powerpoint/2010/main" val="685468737"/>
              </p:ext>
            </p:extLst>
          </p:nvPr>
        </p:nvGraphicFramePr>
        <p:xfrm>
          <a:off x="5715000" y="1824990"/>
          <a:ext cx="1600200" cy="2095500"/>
        </p:xfrm>
        <a:graphic>
          <a:graphicData uri="http://schemas.openxmlformats.org/drawingml/2006/table">
            <a:tbl>
              <a:tblPr>
                <a:tableStyleId>{EB344D84-9AFB-497E-A393-DC336BA19D2E}</a:tableStyleId>
              </a:tblPr>
              <a:tblGrid>
                <a:gridCol w="1600200"/>
              </a:tblGrid>
              <a:tr h="190500">
                <a:tc>
                  <a:txBody>
                    <a:bodyPr/>
                    <a:lstStyle/>
                    <a:p>
                      <a:pPr algn="l" fontAlgn="b"/>
                      <a:r>
                        <a:rPr lang="en-US" sz="1100" u="none" strike="noStrike">
                          <a:effectLst/>
                        </a:rPr>
                        <a:t>hsa.miR.320a</a:t>
                      </a:r>
                      <a:endParaRPr lang="en-US" sz="1100" b="0" i="0" u="none" strike="noStrike">
                        <a:solidFill>
                          <a:srgbClr val="000000"/>
                        </a:solidFill>
                        <a:effectLst/>
                        <a:latin typeface="Calibri"/>
                      </a:endParaRPr>
                    </a:p>
                  </a:txBody>
                  <a:tcPr marL="9525" marR="9525" marT="9525" marB="0" anchor="b"/>
                </a:tc>
              </a:tr>
              <a:tr h="190500">
                <a:tc>
                  <a:txBody>
                    <a:bodyPr/>
                    <a:lstStyle/>
                    <a:p>
                      <a:pPr algn="l" fontAlgn="b"/>
                      <a:r>
                        <a:rPr lang="en-US" sz="1100" u="none" strike="noStrike">
                          <a:effectLst/>
                        </a:rPr>
                        <a:t>hsa.miR.210.3p</a:t>
                      </a:r>
                      <a:endParaRPr lang="en-US" sz="1100" b="0" i="0" u="none" strike="noStrike">
                        <a:solidFill>
                          <a:srgbClr val="000000"/>
                        </a:solidFill>
                        <a:effectLst/>
                        <a:latin typeface="Calibri"/>
                      </a:endParaRPr>
                    </a:p>
                  </a:txBody>
                  <a:tcPr marL="9525" marR="9525" marT="9525" marB="0" anchor="b"/>
                </a:tc>
              </a:tr>
              <a:tr h="190500">
                <a:tc>
                  <a:txBody>
                    <a:bodyPr/>
                    <a:lstStyle/>
                    <a:p>
                      <a:pPr algn="l" fontAlgn="b"/>
                      <a:r>
                        <a:rPr lang="en-US" sz="1100" u="none" strike="noStrike">
                          <a:effectLst/>
                        </a:rPr>
                        <a:t>hsa.miR.214.3p</a:t>
                      </a:r>
                      <a:endParaRPr lang="en-US" sz="1100" b="0" i="0" u="none" strike="noStrike">
                        <a:solidFill>
                          <a:srgbClr val="000000"/>
                        </a:solidFill>
                        <a:effectLst/>
                        <a:latin typeface="Calibri"/>
                      </a:endParaRPr>
                    </a:p>
                  </a:txBody>
                  <a:tcPr marL="9525" marR="9525" marT="9525" marB="0" anchor="b"/>
                </a:tc>
              </a:tr>
              <a:tr h="190500">
                <a:tc>
                  <a:txBody>
                    <a:bodyPr/>
                    <a:lstStyle/>
                    <a:p>
                      <a:pPr algn="l" fontAlgn="b"/>
                      <a:r>
                        <a:rPr lang="en-US" sz="1100" u="none" strike="noStrike">
                          <a:effectLst/>
                        </a:rPr>
                        <a:t>hsa.miR.584.5p</a:t>
                      </a:r>
                      <a:endParaRPr lang="en-US" sz="1100" b="0" i="0" u="none" strike="noStrike">
                        <a:solidFill>
                          <a:srgbClr val="000000"/>
                        </a:solidFill>
                        <a:effectLst/>
                        <a:latin typeface="Calibri"/>
                      </a:endParaRPr>
                    </a:p>
                  </a:txBody>
                  <a:tcPr marL="9525" marR="9525" marT="9525" marB="0" anchor="b"/>
                </a:tc>
              </a:tr>
              <a:tr h="190500">
                <a:tc>
                  <a:txBody>
                    <a:bodyPr/>
                    <a:lstStyle/>
                    <a:p>
                      <a:pPr algn="l" fontAlgn="b"/>
                      <a:r>
                        <a:rPr lang="en-US" sz="1100" u="none" strike="noStrike">
                          <a:effectLst/>
                        </a:rPr>
                        <a:t>hsa.miR.200b.3p</a:t>
                      </a:r>
                      <a:endParaRPr lang="en-US" sz="1100" b="0" i="0" u="none" strike="noStrike">
                        <a:solidFill>
                          <a:srgbClr val="000000"/>
                        </a:solidFill>
                        <a:effectLst/>
                        <a:latin typeface="Calibri"/>
                      </a:endParaRPr>
                    </a:p>
                  </a:txBody>
                  <a:tcPr marL="9525" marR="9525" marT="9525" marB="0" anchor="b"/>
                </a:tc>
              </a:tr>
              <a:tr h="190500">
                <a:tc>
                  <a:txBody>
                    <a:bodyPr/>
                    <a:lstStyle/>
                    <a:p>
                      <a:pPr algn="l" fontAlgn="b"/>
                      <a:r>
                        <a:rPr lang="en-US" sz="1100" u="none" strike="noStrike">
                          <a:effectLst/>
                        </a:rPr>
                        <a:t>hsa.miR.485.3p</a:t>
                      </a:r>
                      <a:endParaRPr lang="en-US" sz="1100" b="0" i="0" u="none" strike="noStrike">
                        <a:solidFill>
                          <a:srgbClr val="000000"/>
                        </a:solidFill>
                        <a:effectLst/>
                        <a:latin typeface="Calibri"/>
                      </a:endParaRPr>
                    </a:p>
                  </a:txBody>
                  <a:tcPr marL="9525" marR="9525" marT="9525" marB="0" anchor="b"/>
                </a:tc>
              </a:tr>
              <a:tr h="190500">
                <a:tc>
                  <a:txBody>
                    <a:bodyPr/>
                    <a:lstStyle/>
                    <a:p>
                      <a:pPr algn="l" fontAlgn="b"/>
                      <a:r>
                        <a:rPr lang="en-US" sz="1100" u="none" strike="noStrike">
                          <a:effectLst/>
                        </a:rPr>
                        <a:t>hsa.miR.221.3p</a:t>
                      </a:r>
                      <a:endParaRPr lang="en-US" sz="1100" b="0" i="0" u="none" strike="noStrike">
                        <a:solidFill>
                          <a:srgbClr val="000000"/>
                        </a:solidFill>
                        <a:effectLst/>
                        <a:latin typeface="Calibri"/>
                      </a:endParaRPr>
                    </a:p>
                  </a:txBody>
                  <a:tcPr marL="9525" marR="9525" marT="9525" marB="0" anchor="b"/>
                </a:tc>
              </a:tr>
              <a:tr h="190500">
                <a:tc>
                  <a:txBody>
                    <a:bodyPr/>
                    <a:lstStyle/>
                    <a:p>
                      <a:pPr algn="l" fontAlgn="b"/>
                      <a:r>
                        <a:rPr lang="en-US" sz="1100" u="none" strike="noStrike">
                          <a:effectLst/>
                        </a:rPr>
                        <a:t>hsa.miR.200a.3p</a:t>
                      </a:r>
                      <a:endParaRPr lang="en-US" sz="1100" b="0" i="0" u="none" strike="noStrike">
                        <a:solidFill>
                          <a:srgbClr val="000000"/>
                        </a:solidFill>
                        <a:effectLst/>
                        <a:latin typeface="Calibri"/>
                      </a:endParaRPr>
                    </a:p>
                  </a:txBody>
                  <a:tcPr marL="9525" marR="9525" marT="9525" marB="0" anchor="b"/>
                </a:tc>
              </a:tr>
              <a:tr h="190500">
                <a:tc>
                  <a:txBody>
                    <a:bodyPr/>
                    <a:lstStyle/>
                    <a:p>
                      <a:pPr algn="l" fontAlgn="b"/>
                      <a:r>
                        <a:rPr lang="en-US" sz="1100" u="none" strike="noStrike">
                          <a:effectLst/>
                        </a:rPr>
                        <a:t>hsa.miR.98.5p</a:t>
                      </a:r>
                      <a:endParaRPr lang="en-US" sz="1100" b="0" i="0" u="none" strike="noStrike">
                        <a:solidFill>
                          <a:srgbClr val="000000"/>
                        </a:solidFill>
                        <a:effectLst/>
                        <a:latin typeface="Calibri"/>
                      </a:endParaRPr>
                    </a:p>
                  </a:txBody>
                  <a:tcPr marL="9525" marR="9525" marT="9525" marB="0" anchor="b"/>
                </a:tc>
              </a:tr>
              <a:tr h="190500">
                <a:tc>
                  <a:txBody>
                    <a:bodyPr/>
                    <a:lstStyle/>
                    <a:p>
                      <a:pPr algn="l" fontAlgn="b"/>
                      <a:r>
                        <a:rPr lang="en-US" sz="1100" u="none" strike="noStrike">
                          <a:effectLst/>
                        </a:rPr>
                        <a:t>hsa.miR.223.3p</a:t>
                      </a:r>
                      <a:endParaRPr lang="en-US" sz="1100" b="0" i="0" u="none" strike="noStrike">
                        <a:solidFill>
                          <a:srgbClr val="000000"/>
                        </a:solidFill>
                        <a:effectLst/>
                        <a:latin typeface="Calibri"/>
                      </a:endParaRPr>
                    </a:p>
                  </a:txBody>
                  <a:tcPr marL="9525" marR="9525" marT="9525" marB="0" anchor="b"/>
                </a:tc>
              </a:tr>
              <a:tr h="190500">
                <a:tc>
                  <a:txBody>
                    <a:bodyPr/>
                    <a:lstStyle/>
                    <a:p>
                      <a:pPr algn="l" fontAlgn="b"/>
                      <a:r>
                        <a:rPr lang="en-US" sz="1100" u="none" strike="noStrike" dirty="0">
                          <a:effectLst/>
                        </a:rPr>
                        <a:t>hsa.miR.122.5p</a:t>
                      </a:r>
                      <a:endParaRPr lang="en-US" sz="1100" b="0" i="0" u="none" strike="noStrike" dirty="0">
                        <a:solidFill>
                          <a:srgbClr val="000000"/>
                        </a:solidFill>
                        <a:effectLst/>
                        <a:latin typeface="Calibri"/>
                      </a:endParaRPr>
                    </a:p>
                  </a:txBody>
                  <a:tcPr marL="9525" marR="9525" marT="9525" marB="0" anchor="b"/>
                </a:tc>
              </a:tr>
            </a:tbl>
          </a:graphicData>
        </a:graphic>
      </p:graphicFrame>
      <p:pic>
        <p:nvPicPr>
          <p:cNvPr id="2051" name="Picture 3"/>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09092" y="4183380"/>
            <a:ext cx="7627620" cy="137236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13" name="Rectangle 12"/>
          <p:cNvSpPr/>
          <p:nvPr/>
        </p:nvSpPr>
        <p:spPr>
          <a:xfrm>
            <a:off x="1233650" y="2329339"/>
            <a:ext cx="442750" cy="246221"/>
          </a:xfrm>
          <a:prstGeom prst="rect">
            <a:avLst/>
          </a:prstGeom>
        </p:spPr>
        <p:txBody>
          <a:bodyPr wrap="none">
            <a:spAutoFit/>
          </a:bodyPr>
          <a:lstStyle/>
          <a:p>
            <a:r>
              <a:rPr lang="en-US" sz="1000" b="1" dirty="0" smtClean="0"/>
              <a:t>(</a:t>
            </a:r>
            <a:r>
              <a:rPr lang="en-US" sz="1000" b="1" dirty="0" smtClean="0">
                <a:solidFill>
                  <a:schemeClr val="accent6">
                    <a:lumMod val="50000"/>
                  </a:schemeClr>
                </a:solidFill>
              </a:rPr>
              <a:t>LTF</a:t>
            </a:r>
            <a:r>
              <a:rPr lang="en-US" sz="1000" b="1" dirty="0" smtClean="0"/>
              <a:t>)</a:t>
            </a:r>
            <a:endParaRPr lang="en-US" sz="1000" b="1" dirty="0"/>
          </a:p>
        </p:txBody>
      </p:sp>
      <p:sp>
        <p:nvSpPr>
          <p:cNvPr id="15" name="Rectangle 14"/>
          <p:cNvSpPr/>
          <p:nvPr/>
        </p:nvSpPr>
        <p:spPr>
          <a:xfrm>
            <a:off x="1157450" y="1828800"/>
            <a:ext cx="1204750" cy="253916"/>
          </a:xfrm>
          <a:prstGeom prst="rect">
            <a:avLst/>
          </a:prstGeom>
        </p:spPr>
        <p:txBody>
          <a:bodyPr wrap="square">
            <a:spAutoFit/>
          </a:bodyPr>
          <a:lstStyle/>
          <a:p>
            <a:r>
              <a:rPr lang="en-US" sz="1050" b="1" dirty="0" smtClean="0">
                <a:solidFill>
                  <a:srgbClr val="00B050"/>
                </a:solidFill>
              </a:rPr>
              <a:t>and FGF23</a:t>
            </a:r>
            <a:endParaRPr lang="en-US" sz="1050" dirty="0"/>
          </a:p>
        </p:txBody>
      </p:sp>
    </p:spTree>
    <p:extLst>
      <p:ext uri="{BB962C8B-B14F-4D97-AF65-F5344CB8AC3E}">
        <p14:creationId xmlns:p14="http://schemas.microsoft.com/office/powerpoint/2010/main" val="313220899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Table 2"/>
          <p:cNvGraphicFramePr>
            <a:graphicFrameLocks noGrp="1"/>
          </p:cNvGraphicFramePr>
          <p:nvPr/>
        </p:nvGraphicFramePr>
        <p:xfrm>
          <a:off x="457200" y="2855913"/>
          <a:ext cx="8229602" cy="1147552"/>
        </p:xfrm>
        <a:graphic>
          <a:graphicData uri="http://schemas.openxmlformats.org/drawingml/2006/table">
            <a:tbl>
              <a:tblPr>
                <a:tableStyleId>{5C22544A-7EE6-4342-B048-85BDC9FD1C3A}</a:tableStyleId>
              </a:tblPr>
              <a:tblGrid>
                <a:gridCol w="969791"/>
                <a:gridCol w="544826"/>
                <a:gridCol w="514860"/>
                <a:gridCol w="612930"/>
                <a:gridCol w="612930"/>
                <a:gridCol w="612930"/>
                <a:gridCol w="678309"/>
                <a:gridCol w="612930"/>
                <a:gridCol w="612930"/>
                <a:gridCol w="675584"/>
                <a:gridCol w="555722"/>
                <a:gridCol w="612930"/>
                <a:gridCol w="612930"/>
              </a:tblGrid>
              <a:tr h="163936">
                <a:tc>
                  <a:txBody>
                    <a:bodyPr/>
                    <a:lstStyle/>
                    <a:p>
                      <a:pPr algn="l" fontAlgn="b"/>
                      <a:r>
                        <a:rPr lang="en-US" sz="900" u="none" strike="noStrike">
                          <a:effectLst/>
                        </a:rPr>
                        <a:t>ENSEMBL_ID</a:t>
                      </a:r>
                      <a:endParaRPr lang="en-US" sz="900" b="0" i="0" u="none" strike="noStrike">
                        <a:solidFill>
                          <a:srgbClr val="000000"/>
                        </a:solidFill>
                        <a:effectLst/>
                        <a:latin typeface="Calibri"/>
                      </a:endParaRPr>
                    </a:p>
                  </a:txBody>
                  <a:tcPr marL="8197" marR="8197" marT="8197" marB="0" anchor="b"/>
                </a:tc>
                <a:tc>
                  <a:txBody>
                    <a:bodyPr/>
                    <a:lstStyle/>
                    <a:p>
                      <a:pPr algn="l" fontAlgn="b"/>
                      <a:r>
                        <a:rPr lang="en-US" sz="900" u="none" strike="noStrike">
                          <a:effectLst/>
                        </a:rPr>
                        <a:t>GENE_ID</a:t>
                      </a:r>
                      <a:endParaRPr lang="en-US" sz="900" b="0" i="0" u="none" strike="noStrike">
                        <a:solidFill>
                          <a:srgbClr val="000000"/>
                        </a:solidFill>
                        <a:effectLst/>
                        <a:latin typeface="Calibri"/>
                      </a:endParaRPr>
                    </a:p>
                  </a:txBody>
                  <a:tcPr marL="8197" marR="8197" marT="8197" marB="0" anchor="b"/>
                </a:tc>
                <a:tc>
                  <a:txBody>
                    <a:bodyPr/>
                    <a:lstStyle/>
                    <a:p>
                      <a:pPr algn="l" fontAlgn="b"/>
                      <a:r>
                        <a:rPr lang="en-US" sz="900" u="none" strike="noStrike">
                          <a:effectLst/>
                        </a:rPr>
                        <a:t>miR.320a</a:t>
                      </a:r>
                      <a:endParaRPr lang="en-US" sz="900" b="0" i="0" u="none" strike="noStrike">
                        <a:solidFill>
                          <a:srgbClr val="000000"/>
                        </a:solidFill>
                        <a:effectLst/>
                        <a:latin typeface="Calibri"/>
                      </a:endParaRPr>
                    </a:p>
                  </a:txBody>
                  <a:tcPr marL="8197" marR="8197" marT="8197" marB="0" anchor="b"/>
                </a:tc>
                <a:tc>
                  <a:txBody>
                    <a:bodyPr/>
                    <a:lstStyle/>
                    <a:p>
                      <a:pPr algn="l" fontAlgn="b"/>
                      <a:r>
                        <a:rPr lang="en-US" sz="900" u="none" strike="noStrike">
                          <a:effectLst/>
                        </a:rPr>
                        <a:t>miR.210.3p</a:t>
                      </a:r>
                      <a:endParaRPr lang="en-US" sz="900" b="0" i="0" u="none" strike="noStrike">
                        <a:solidFill>
                          <a:srgbClr val="000000"/>
                        </a:solidFill>
                        <a:effectLst/>
                        <a:latin typeface="Calibri"/>
                      </a:endParaRPr>
                    </a:p>
                  </a:txBody>
                  <a:tcPr marL="8197" marR="8197" marT="8197" marB="0" anchor="b"/>
                </a:tc>
                <a:tc>
                  <a:txBody>
                    <a:bodyPr/>
                    <a:lstStyle/>
                    <a:p>
                      <a:pPr algn="l" fontAlgn="b"/>
                      <a:r>
                        <a:rPr lang="en-US" sz="900" u="none" strike="noStrike">
                          <a:effectLst/>
                        </a:rPr>
                        <a:t>miR.214.3p</a:t>
                      </a:r>
                      <a:endParaRPr lang="en-US" sz="900" b="0" i="0" u="none" strike="noStrike">
                        <a:solidFill>
                          <a:srgbClr val="000000"/>
                        </a:solidFill>
                        <a:effectLst/>
                        <a:latin typeface="Calibri"/>
                      </a:endParaRPr>
                    </a:p>
                  </a:txBody>
                  <a:tcPr marL="8197" marR="8197" marT="8197" marB="0" anchor="b"/>
                </a:tc>
                <a:tc>
                  <a:txBody>
                    <a:bodyPr/>
                    <a:lstStyle/>
                    <a:p>
                      <a:pPr algn="l" fontAlgn="b"/>
                      <a:r>
                        <a:rPr lang="en-US" sz="900" u="none" strike="noStrike">
                          <a:effectLst/>
                        </a:rPr>
                        <a:t>miR.584.5p</a:t>
                      </a:r>
                      <a:endParaRPr lang="en-US" sz="900" b="0" i="0" u="none" strike="noStrike">
                        <a:solidFill>
                          <a:srgbClr val="000000"/>
                        </a:solidFill>
                        <a:effectLst/>
                        <a:latin typeface="Calibri"/>
                      </a:endParaRPr>
                    </a:p>
                  </a:txBody>
                  <a:tcPr marL="8197" marR="8197" marT="8197" marB="0" anchor="b"/>
                </a:tc>
                <a:tc>
                  <a:txBody>
                    <a:bodyPr/>
                    <a:lstStyle/>
                    <a:p>
                      <a:pPr algn="l" fontAlgn="b"/>
                      <a:r>
                        <a:rPr lang="en-US" sz="900" u="none" strike="noStrike">
                          <a:effectLst/>
                        </a:rPr>
                        <a:t>miR.200b.3p</a:t>
                      </a:r>
                      <a:endParaRPr lang="en-US" sz="900" b="0" i="0" u="none" strike="noStrike">
                        <a:solidFill>
                          <a:srgbClr val="000000"/>
                        </a:solidFill>
                        <a:effectLst/>
                        <a:latin typeface="Calibri"/>
                      </a:endParaRPr>
                    </a:p>
                  </a:txBody>
                  <a:tcPr marL="8197" marR="8197" marT="8197" marB="0" anchor="b"/>
                </a:tc>
                <a:tc>
                  <a:txBody>
                    <a:bodyPr/>
                    <a:lstStyle/>
                    <a:p>
                      <a:pPr algn="l" fontAlgn="b"/>
                      <a:r>
                        <a:rPr lang="en-US" sz="900" u="none" strike="noStrike">
                          <a:effectLst/>
                        </a:rPr>
                        <a:t>miR.485.3p</a:t>
                      </a:r>
                      <a:endParaRPr lang="en-US" sz="900" b="0" i="0" u="none" strike="noStrike">
                        <a:solidFill>
                          <a:srgbClr val="000000"/>
                        </a:solidFill>
                        <a:effectLst/>
                        <a:latin typeface="Calibri"/>
                      </a:endParaRPr>
                    </a:p>
                  </a:txBody>
                  <a:tcPr marL="8197" marR="8197" marT="8197" marB="0" anchor="b"/>
                </a:tc>
                <a:tc>
                  <a:txBody>
                    <a:bodyPr/>
                    <a:lstStyle/>
                    <a:p>
                      <a:pPr algn="l" fontAlgn="b"/>
                      <a:r>
                        <a:rPr lang="en-US" sz="900" u="none" strike="noStrike">
                          <a:effectLst/>
                        </a:rPr>
                        <a:t>miR.221.3p</a:t>
                      </a:r>
                      <a:endParaRPr lang="en-US" sz="900" b="0" i="0" u="none" strike="noStrike">
                        <a:solidFill>
                          <a:srgbClr val="000000"/>
                        </a:solidFill>
                        <a:effectLst/>
                        <a:latin typeface="Calibri"/>
                      </a:endParaRPr>
                    </a:p>
                  </a:txBody>
                  <a:tcPr marL="8197" marR="8197" marT="8197" marB="0" anchor="b"/>
                </a:tc>
                <a:tc>
                  <a:txBody>
                    <a:bodyPr/>
                    <a:lstStyle/>
                    <a:p>
                      <a:pPr algn="l" fontAlgn="b"/>
                      <a:r>
                        <a:rPr lang="en-US" sz="900" u="none" strike="noStrike">
                          <a:effectLst/>
                        </a:rPr>
                        <a:t>miR.200a.3p</a:t>
                      </a:r>
                      <a:endParaRPr lang="en-US" sz="900" b="0" i="0" u="none" strike="noStrike">
                        <a:solidFill>
                          <a:srgbClr val="000000"/>
                        </a:solidFill>
                        <a:effectLst/>
                        <a:latin typeface="Calibri"/>
                      </a:endParaRPr>
                    </a:p>
                  </a:txBody>
                  <a:tcPr marL="8197" marR="8197" marT="8197" marB="0" anchor="b"/>
                </a:tc>
                <a:tc>
                  <a:txBody>
                    <a:bodyPr/>
                    <a:lstStyle/>
                    <a:p>
                      <a:pPr algn="l" fontAlgn="b"/>
                      <a:r>
                        <a:rPr lang="en-US" sz="900" u="none" strike="noStrike">
                          <a:effectLst/>
                        </a:rPr>
                        <a:t>miR.98.5p</a:t>
                      </a:r>
                      <a:endParaRPr lang="en-US" sz="900" b="0" i="0" u="none" strike="noStrike">
                        <a:solidFill>
                          <a:srgbClr val="000000"/>
                        </a:solidFill>
                        <a:effectLst/>
                        <a:latin typeface="Calibri"/>
                      </a:endParaRPr>
                    </a:p>
                  </a:txBody>
                  <a:tcPr marL="8197" marR="8197" marT="8197" marB="0" anchor="b"/>
                </a:tc>
                <a:tc>
                  <a:txBody>
                    <a:bodyPr/>
                    <a:lstStyle/>
                    <a:p>
                      <a:pPr algn="l" fontAlgn="b"/>
                      <a:r>
                        <a:rPr lang="en-US" sz="900" u="none" strike="noStrike">
                          <a:effectLst/>
                        </a:rPr>
                        <a:t>miR.223.3p</a:t>
                      </a:r>
                      <a:endParaRPr lang="en-US" sz="900" b="0" i="0" u="none" strike="noStrike">
                        <a:solidFill>
                          <a:srgbClr val="000000"/>
                        </a:solidFill>
                        <a:effectLst/>
                        <a:latin typeface="Calibri"/>
                      </a:endParaRPr>
                    </a:p>
                  </a:txBody>
                  <a:tcPr marL="8197" marR="8197" marT="8197" marB="0" anchor="b"/>
                </a:tc>
                <a:tc>
                  <a:txBody>
                    <a:bodyPr/>
                    <a:lstStyle/>
                    <a:p>
                      <a:pPr algn="l" fontAlgn="b"/>
                      <a:r>
                        <a:rPr lang="en-US" sz="900" u="none" strike="noStrike">
                          <a:effectLst/>
                        </a:rPr>
                        <a:t>miR.122.5p</a:t>
                      </a:r>
                      <a:endParaRPr lang="en-US" sz="900" b="0" i="0" u="none" strike="noStrike">
                        <a:solidFill>
                          <a:srgbClr val="000000"/>
                        </a:solidFill>
                        <a:effectLst/>
                        <a:latin typeface="Calibri"/>
                      </a:endParaRPr>
                    </a:p>
                  </a:txBody>
                  <a:tcPr marL="8197" marR="8197" marT="8197" marB="0" anchor="b"/>
                </a:tc>
              </a:tr>
              <a:tr h="163936">
                <a:tc>
                  <a:txBody>
                    <a:bodyPr/>
                    <a:lstStyle/>
                    <a:p>
                      <a:pPr algn="l" fontAlgn="b"/>
                      <a:r>
                        <a:rPr lang="en-US" sz="900" u="none" strike="noStrike">
                          <a:effectLst/>
                        </a:rPr>
                        <a:t>ENSG00000213066</a:t>
                      </a:r>
                      <a:endParaRPr lang="en-US" sz="900" b="0" i="0" u="none" strike="noStrike">
                        <a:solidFill>
                          <a:srgbClr val="000000"/>
                        </a:solidFill>
                        <a:effectLst/>
                        <a:latin typeface="Calibri"/>
                      </a:endParaRPr>
                    </a:p>
                  </a:txBody>
                  <a:tcPr marL="8197" marR="8197" marT="8197" marB="0" anchor="b"/>
                </a:tc>
                <a:tc>
                  <a:txBody>
                    <a:bodyPr/>
                    <a:lstStyle/>
                    <a:p>
                      <a:pPr algn="l" fontAlgn="b"/>
                      <a:r>
                        <a:rPr lang="en-US" sz="900" u="none" strike="noStrike">
                          <a:effectLst/>
                        </a:rPr>
                        <a:t>FGFR1OP </a:t>
                      </a:r>
                      <a:endParaRPr lang="en-US" sz="900" b="0" i="0" u="none" strike="noStrike">
                        <a:solidFill>
                          <a:srgbClr val="000000"/>
                        </a:solidFill>
                        <a:effectLst/>
                        <a:latin typeface="Calibri"/>
                      </a:endParaRPr>
                    </a:p>
                  </a:txBody>
                  <a:tcPr marL="8197" marR="8197" marT="8197" marB="0" anchor="b"/>
                </a:tc>
                <a:tc>
                  <a:txBody>
                    <a:bodyPr/>
                    <a:lstStyle/>
                    <a:p>
                      <a:pPr algn="r" fontAlgn="b"/>
                      <a:r>
                        <a:rPr lang="en-US" sz="900" u="none" strike="noStrike">
                          <a:effectLst/>
                        </a:rPr>
                        <a:t>1</a:t>
                      </a:r>
                      <a:endParaRPr lang="en-US" sz="900" b="0" i="0" u="none" strike="noStrike">
                        <a:solidFill>
                          <a:srgbClr val="000000"/>
                        </a:solidFill>
                        <a:effectLst/>
                        <a:latin typeface="Calibri"/>
                      </a:endParaRPr>
                    </a:p>
                  </a:txBody>
                  <a:tcPr marL="8197" marR="8197" marT="8197" marB="0" anchor="b"/>
                </a:tc>
                <a:tc>
                  <a:txBody>
                    <a:bodyPr/>
                    <a:lstStyle/>
                    <a:p>
                      <a:pPr algn="r" fontAlgn="b"/>
                      <a:r>
                        <a:rPr lang="en-US" sz="900" u="none" strike="noStrike">
                          <a:effectLst/>
                        </a:rPr>
                        <a:t>0.8815</a:t>
                      </a:r>
                      <a:endParaRPr lang="en-US" sz="900" b="0" i="0" u="none" strike="noStrike">
                        <a:solidFill>
                          <a:srgbClr val="000000"/>
                        </a:solidFill>
                        <a:effectLst/>
                        <a:latin typeface="Calibri"/>
                      </a:endParaRPr>
                    </a:p>
                  </a:txBody>
                  <a:tcPr marL="8197" marR="8197" marT="8197" marB="0" anchor="b"/>
                </a:tc>
                <a:tc>
                  <a:txBody>
                    <a:bodyPr/>
                    <a:lstStyle/>
                    <a:p>
                      <a:pPr algn="r" fontAlgn="b"/>
                      <a:r>
                        <a:rPr lang="en-US" sz="900" u="none" strike="noStrike">
                          <a:effectLst/>
                        </a:rPr>
                        <a:t>0.9996</a:t>
                      </a:r>
                      <a:endParaRPr lang="en-US" sz="900" b="0" i="0" u="none" strike="noStrike">
                        <a:solidFill>
                          <a:srgbClr val="000000"/>
                        </a:solidFill>
                        <a:effectLst/>
                        <a:latin typeface="Calibri"/>
                      </a:endParaRPr>
                    </a:p>
                  </a:txBody>
                  <a:tcPr marL="8197" marR="8197" marT="8197" marB="0" anchor="b"/>
                </a:tc>
                <a:tc>
                  <a:txBody>
                    <a:bodyPr/>
                    <a:lstStyle/>
                    <a:p>
                      <a:pPr algn="r" fontAlgn="b"/>
                      <a:r>
                        <a:rPr lang="en-US" sz="900" u="none" strike="noStrike">
                          <a:effectLst/>
                        </a:rPr>
                        <a:t>0.826</a:t>
                      </a:r>
                      <a:endParaRPr lang="en-US" sz="900" b="0" i="0" u="none" strike="noStrike">
                        <a:solidFill>
                          <a:srgbClr val="000000"/>
                        </a:solidFill>
                        <a:effectLst/>
                        <a:latin typeface="Calibri"/>
                      </a:endParaRPr>
                    </a:p>
                  </a:txBody>
                  <a:tcPr marL="8197" marR="8197" marT="8197" marB="0" anchor="b"/>
                </a:tc>
                <a:tc>
                  <a:txBody>
                    <a:bodyPr/>
                    <a:lstStyle/>
                    <a:p>
                      <a:pPr algn="r" fontAlgn="b"/>
                      <a:r>
                        <a:rPr lang="en-US" sz="900" u="none" strike="noStrike">
                          <a:effectLst/>
                        </a:rPr>
                        <a:t>0.93</a:t>
                      </a:r>
                      <a:endParaRPr lang="en-US" sz="900" b="0" i="0" u="none" strike="noStrike">
                        <a:solidFill>
                          <a:srgbClr val="000000"/>
                        </a:solidFill>
                        <a:effectLst/>
                        <a:latin typeface="Calibri"/>
                      </a:endParaRPr>
                    </a:p>
                  </a:txBody>
                  <a:tcPr marL="8197" marR="8197" marT="8197" marB="0" anchor="b"/>
                </a:tc>
                <a:tc>
                  <a:txBody>
                    <a:bodyPr/>
                    <a:lstStyle/>
                    <a:p>
                      <a:pPr algn="r" fontAlgn="b"/>
                      <a:r>
                        <a:rPr lang="en-US" sz="900" u="none" strike="noStrike">
                          <a:effectLst/>
                        </a:rPr>
                        <a:t>1</a:t>
                      </a:r>
                      <a:endParaRPr lang="en-US" sz="900" b="0" i="0" u="none" strike="noStrike">
                        <a:solidFill>
                          <a:srgbClr val="000000"/>
                        </a:solidFill>
                        <a:effectLst/>
                        <a:latin typeface="Calibri"/>
                      </a:endParaRPr>
                    </a:p>
                  </a:txBody>
                  <a:tcPr marL="8197" marR="8197" marT="8197" marB="0" anchor="b"/>
                </a:tc>
                <a:tc>
                  <a:txBody>
                    <a:bodyPr/>
                    <a:lstStyle/>
                    <a:p>
                      <a:pPr algn="r" fontAlgn="b"/>
                      <a:r>
                        <a:rPr lang="en-US" sz="900" u="none" strike="noStrike">
                          <a:effectLst/>
                        </a:rPr>
                        <a:t>1</a:t>
                      </a:r>
                      <a:endParaRPr lang="en-US" sz="900" b="0" i="0" u="none" strike="noStrike">
                        <a:solidFill>
                          <a:srgbClr val="000000"/>
                        </a:solidFill>
                        <a:effectLst/>
                        <a:latin typeface="Calibri"/>
                      </a:endParaRPr>
                    </a:p>
                  </a:txBody>
                  <a:tcPr marL="8197" marR="8197" marT="8197" marB="0" anchor="b"/>
                </a:tc>
                <a:tc>
                  <a:txBody>
                    <a:bodyPr/>
                    <a:lstStyle/>
                    <a:p>
                      <a:pPr algn="r" fontAlgn="b"/>
                      <a:r>
                        <a:rPr lang="en-US" sz="900" u="none" strike="noStrike">
                          <a:effectLst/>
                        </a:rPr>
                        <a:t>1</a:t>
                      </a:r>
                      <a:endParaRPr lang="en-US" sz="900" b="0" i="0" u="none" strike="noStrike">
                        <a:solidFill>
                          <a:srgbClr val="000000"/>
                        </a:solidFill>
                        <a:effectLst/>
                        <a:latin typeface="Calibri"/>
                      </a:endParaRPr>
                    </a:p>
                  </a:txBody>
                  <a:tcPr marL="8197" marR="8197" marT="8197" marB="0" anchor="b"/>
                </a:tc>
                <a:tc>
                  <a:txBody>
                    <a:bodyPr/>
                    <a:lstStyle/>
                    <a:p>
                      <a:pPr algn="r" fontAlgn="b"/>
                      <a:r>
                        <a:rPr lang="en-US" sz="900" u="none" strike="noStrike">
                          <a:effectLst/>
                        </a:rPr>
                        <a:t>0.9777</a:t>
                      </a:r>
                      <a:endParaRPr lang="en-US" sz="900" b="0" i="0" u="none" strike="noStrike">
                        <a:solidFill>
                          <a:srgbClr val="000000"/>
                        </a:solidFill>
                        <a:effectLst/>
                        <a:latin typeface="Calibri"/>
                      </a:endParaRPr>
                    </a:p>
                  </a:txBody>
                  <a:tcPr marL="8197" marR="8197" marT="8197" marB="0" anchor="b"/>
                </a:tc>
                <a:tc>
                  <a:txBody>
                    <a:bodyPr/>
                    <a:lstStyle/>
                    <a:p>
                      <a:pPr algn="r" fontAlgn="b"/>
                      <a:r>
                        <a:rPr lang="en-US" sz="900" u="none" strike="noStrike">
                          <a:effectLst/>
                        </a:rPr>
                        <a:t>1</a:t>
                      </a:r>
                      <a:endParaRPr lang="en-US" sz="900" b="0" i="0" u="none" strike="noStrike">
                        <a:solidFill>
                          <a:srgbClr val="000000"/>
                        </a:solidFill>
                        <a:effectLst/>
                        <a:latin typeface="Calibri"/>
                      </a:endParaRPr>
                    </a:p>
                  </a:txBody>
                  <a:tcPr marL="8197" marR="8197" marT="8197" marB="0" anchor="b"/>
                </a:tc>
                <a:tc>
                  <a:txBody>
                    <a:bodyPr/>
                    <a:lstStyle/>
                    <a:p>
                      <a:pPr algn="r" fontAlgn="b"/>
                      <a:r>
                        <a:rPr lang="en-US" sz="900" u="none" strike="noStrike">
                          <a:effectLst/>
                        </a:rPr>
                        <a:t>1</a:t>
                      </a:r>
                      <a:endParaRPr lang="en-US" sz="900" b="0" i="0" u="none" strike="noStrike">
                        <a:solidFill>
                          <a:srgbClr val="000000"/>
                        </a:solidFill>
                        <a:effectLst/>
                        <a:latin typeface="Calibri"/>
                      </a:endParaRPr>
                    </a:p>
                  </a:txBody>
                  <a:tcPr marL="8197" marR="8197" marT="8197" marB="0" anchor="b"/>
                </a:tc>
              </a:tr>
              <a:tr h="163936">
                <a:tc>
                  <a:txBody>
                    <a:bodyPr/>
                    <a:lstStyle/>
                    <a:p>
                      <a:pPr algn="l" fontAlgn="b"/>
                      <a:r>
                        <a:rPr lang="en-US" sz="900" u="none" strike="noStrike">
                          <a:effectLst/>
                        </a:rPr>
                        <a:t>ENSG00000099810</a:t>
                      </a:r>
                      <a:endParaRPr lang="en-US" sz="900" b="0" i="0" u="none" strike="noStrike">
                        <a:solidFill>
                          <a:srgbClr val="000000"/>
                        </a:solidFill>
                        <a:effectLst/>
                        <a:latin typeface="Calibri"/>
                      </a:endParaRPr>
                    </a:p>
                  </a:txBody>
                  <a:tcPr marL="8197" marR="8197" marT="8197" marB="0" anchor="b"/>
                </a:tc>
                <a:tc>
                  <a:txBody>
                    <a:bodyPr/>
                    <a:lstStyle/>
                    <a:p>
                      <a:pPr algn="l" fontAlgn="b"/>
                      <a:r>
                        <a:rPr lang="en-US" sz="900" u="none" strike="noStrike">
                          <a:effectLst/>
                        </a:rPr>
                        <a:t>MTAP </a:t>
                      </a:r>
                      <a:endParaRPr lang="en-US" sz="900" b="0" i="0" u="none" strike="noStrike">
                        <a:solidFill>
                          <a:srgbClr val="000000"/>
                        </a:solidFill>
                        <a:effectLst/>
                        <a:latin typeface="Calibri"/>
                      </a:endParaRPr>
                    </a:p>
                  </a:txBody>
                  <a:tcPr marL="8197" marR="8197" marT="8197" marB="0" anchor="b"/>
                </a:tc>
                <a:tc>
                  <a:txBody>
                    <a:bodyPr/>
                    <a:lstStyle/>
                    <a:p>
                      <a:pPr algn="r" fontAlgn="b"/>
                      <a:r>
                        <a:rPr lang="en-US" sz="900" u="none" strike="noStrike">
                          <a:effectLst/>
                        </a:rPr>
                        <a:t>0.9617</a:t>
                      </a:r>
                      <a:endParaRPr lang="en-US" sz="900" b="0" i="0" u="none" strike="noStrike">
                        <a:solidFill>
                          <a:srgbClr val="000000"/>
                        </a:solidFill>
                        <a:effectLst/>
                        <a:latin typeface="Calibri"/>
                      </a:endParaRPr>
                    </a:p>
                  </a:txBody>
                  <a:tcPr marL="8197" marR="8197" marT="8197" marB="0" anchor="b"/>
                </a:tc>
                <a:tc>
                  <a:txBody>
                    <a:bodyPr/>
                    <a:lstStyle/>
                    <a:p>
                      <a:pPr algn="r" fontAlgn="b"/>
                      <a:r>
                        <a:rPr lang="en-US" sz="900" u="none" strike="noStrike">
                          <a:effectLst/>
                        </a:rPr>
                        <a:t>0.8815</a:t>
                      </a:r>
                      <a:endParaRPr lang="en-US" sz="900" b="0" i="0" u="none" strike="noStrike">
                        <a:solidFill>
                          <a:srgbClr val="000000"/>
                        </a:solidFill>
                        <a:effectLst/>
                        <a:latin typeface="Calibri"/>
                      </a:endParaRPr>
                    </a:p>
                  </a:txBody>
                  <a:tcPr marL="8197" marR="8197" marT="8197" marB="0" anchor="b"/>
                </a:tc>
                <a:tc>
                  <a:txBody>
                    <a:bodyPr/>
                    <a:lstStyle/>
                    <a:p>
                      <a:pPr algn="r" fontAlgn="b"/>
                      <a:r>
                        <a:rPr lang="en-US" sz="900" u="none" strike="noStrike">
                          <a:effectLst/>
                        </a:rPr>
                        <a:t>0.8725</a:t>
                      </a:r>
                      <a:endParaRPr lang="en-US" sz="900" b="0" i="0" u="none" strike="noStrike">
                        <a:solidFill>
                          <a:srgbClr val="000000"/>
                        </a:solidFill>
                        <a:effectLst/>
                        <a:latin typeface="Calibri"/>
                      </a:endParaRPr>
                    </a:p>
                  </a:txBody>
                  <a:tcPr marL="8197" marR="8197" marT="8197" marB="0" anchor="b"/>
                </a:tc>
                <a:tc>
                  <a:txBody>
                    <a:bodyPr/>
                    <a:lstStyle/>
                    <a:p>
                      <a:pPr algn="r" fontAlgn="b"/>
                      <a:r>
                        <a:rPr lang="en-US" sz="900" u="none" strike="noStrike">
                          <a:effectLst/>
                        </a:rPr>
                        <a:t>0.962</a:t>
                      </a:r>
                      <a:endParaRPr lang="en-US" sz="900" b="0" i="0" u="none" strike="noStrike">
                        <a:solidFill>
                          <a:srgbClr val="000000"/>
                        </a:solidFill>
                        <a:effectLst/>
                        <a:latin typeface="Calibri"/>
                      </a:endParaRPr>
                    </a:p>
                  </a:txBody>
                  <a:tcPr marL="8197" marR="8197" marT="8197" marB="0" anchor="b"/>
                </a:tc>
                <a:tc>
                  <a:txBody>
                    <a:bodyPr/>
                    <a:lstStyle/>
                    <a:p>
                      <a:pPr algn="r" fontAlgn="b"/>
                      <a:r>
                        <a:rPr lang="en-US" sz="900" u="none" strike="noStrike">
                          <a:effectLst/>
                        </a:rPr>
                        <a:t>0.93</a:t>
                      </a:r>
                      <a:endParaRPr lang="en-US" sz="900" b="0" i="0" u="none" strike="noStrike">
                        <a:solidFill>
                          <a:srgbClr val="000000"/>
                        </a:solidFill>
                        <a:effectLst/>
                        <a:latin typeface="Calibri"/>
                      </a:endParaRPr>
                    </a:p>
                  </a:txBody>
                  <a:tcPr marL="8197" marR="8197" marT="8197" marB="0" anchor="b"/>
                </a:tc>
                <a:tc>
                  <a:txBody>
                    <a:bodyPr/>
                    <a:lstStyle/>
                    <a:p>
                      <a:pPr algn="r" fontAlgn="b"/>
                      <a:r>
                        <a:rPr lang="en-US" sz="900" u="none" strike="noStrike">
                          <a:effectLst/>
                        </a:rPr>
                        <a:t>0.8032</a:t>
                      </a:r>
                      <a:endParaRPr lang="en-US" sz="900" b="0" i="0" u="none" strike="noStrike">
                        <a:solidFill>
                          <a:srgbClr val="000000"/>
                        </a:solidFill>
                        <a:effectLst/>
                        <a:latin typeface="Calibri"/>
                      </a:endParaRPr>
                    </a:p>
                  </a:txBody>
                  <a:tcPr marL="8197" marR="8197" marT="8197" marB="0" anchor="b"/>
                </a:tc>
                <a:tc>
                  <a:txBody>
                    <a:bodyPr/>
                    <a:lstStyle/>
                    <a:p>
                      <a:pPr algn="r" fontAlgn="b"/>
                      <a:r>
                        <a:rPr lang="en-US" sz="900" u="none" strike="noStrike">
                          <a:effectLst/>
                        </a:rPr>
                        <a:t>0.8491</a:t>
                      </a:r>
                      <a:endParaRPr lang="en-US" sz="900" b="0" i="0" u="none" strike="noStrike">
                        <a:solidFill>
                          <a:srgbClr val="000000"/>
                        </a:solidFill>
                        <a:effectLst/>
                        <a:latin typeface="Calibri"/>
                      </a:endParaRPr>
                    </a:p>
                  </a:txBody>
                  <a:tcPr marL="8197" marR="8197" marT="8197" marB="0" anchor="b"/>
                </a:tc>
                <a:tc>
                  <a:txBody>
                    <a:bodyPr/>
                    <a:lstStyle/>
                    <a:p>
                      <a:pPr algn="r" fontAlgn="b"/>
                      <a:r>
                        <a:rPr lang="en-US" sz="900" u="none" strike="noStrike">
                          <a:effectLst/>
                        </a:rPr>
                        <a:t>0.8155</a:t>
                      </a:r>
                      <a:endParaRPr lang="en-US" sz="900" b="0" i="0" u="none" strike="noStrike">
                        <a:solidFill>
                          <a:srgbClr val="000000"/>
                        </a:solidFill>
                        <a:effectLst/>
                        <a:latin typeface="Calibri"/>
                      </a:endParaRPr>
                    </a:p>
                  </a:txBody>
                  <a:tcPr marL="8197" marR="8197" marT="8197" marB="0" anchor="b"/>
                </a:tc>
                <a:tc>
                  <a:txBody>
                    <a:bodyPr/>
                    <a:lstStyle/>
                    <a:p>
                      <a:pPr algn="r" fontAlgn="b"/>
                      <a:r>
                        <a:rPr lang="en-US" sz="900" u="none" strike="noStrike">
                          <a:effectLst/>
                        </a:rPr>
                        <a:t>1</a:t>
                      </a:r>
                      <a:endParaRPr lang="en-US" sz="900" b="0" i="0" u="none" strike="noStrike">
                        <a:solidFill>
                          <a:srgbClr val="000000"/>
                        </a:solidFill>
                        <a:effectLst/>
                        <a:latin typeface="Calibri"/>
                      </a:endParaRPr>
                    </a:p>
                  </a:txBody>
                  <a:tcPr marL="8197" marR="8197" marT="8197" marB="0" anchor="b"/>
                </a:tc>
                <a:tc>
                  <a:txBody>
                    <a:bodyPr/>
                    <a:lstStyle/>
                    <a:p>
                      <a:pPr algn="r" fontAlgn="b"/>
                      <a:r>
                        <a:rPr lang="en-US" sz="900" u="none" strike="noStrike">
                          <a:effectLst/>
                        </a:rPr>
                        <a:t>0.8565</a:t>
                      </a:r>
                      <a:endParaRPr lang="en-US" sz="900" b="0" i="0" u="none" strike="noStrike">
                        <a:solidFill>
                          <a:srgbClr val="000000"/>
                        </a:solidFill>
                        <a:effectLst/>
                        <a:latin typeface="Calibri"/>
                      </a:endParaRPr>
                    </a:p>
                  </a:txBody>
                  <a:tcPr marL="8197" marR="8197" marT="8197" marB="0" anchor="b"/>
                </a:tc>
                <a:tc>
                  <a:txBody>
                    <a:bodyPr/>
                    <a:lstStyle/>
                    <a:p>
                      <a:pPr algn="r" fontAlgn="b"/>
                      <a:r>
                        <a:rPr lang="en-US" sz="900" u="none" strike="noStrike">
                          <a:effectLst/>
                        </a:rPr>
                        <a:t>0.984</a:t>
                      </a:r>
                      <a:endParaRPr lang="en-US" sz="900" b="0" i="0" u="none" strike="noStrike">
                        <a:solidFill>
                          <a:srgbClr val="000000"/>
                        </a:solidFill>
                        <a:effectLst/>
                        <a:latin typeface="Calibri"/>
                      </a:endParaRPr>
                    </a:p>
                  </a:txBody>
                  <a:tcPr marL="8197" marR="8197" marT="8197" marB="0" anchor="b"/>
                </a:tc>
              </a:tr>
              <a:tr h="163936">
                <a:tc>
                  <a:txBody>
                    <a:bodyPr/>
                    <a:lstStyle/>
                    <a:p>
                      <a:pPr algn="l" fontAlgn="b"/>
                      <a:r>
                        <a:rPr lang="en-US" sz="900" u="none" strike="noStrike">
                          <a:effectLst/>
                        </a:rPr>
                        <a:t>ENSG00000124557</a:t>
                      </a:r>
                      <a:endParaRPr lang="en-US" sz="900" b="0" i="0" u="none" strike="noStrike">
                        <a:solidFill>
                          <a:srgbClr val="000000"/>
                        </a:solidFill>
                        <a:effectLst/>
                        <a:latin typeface="Calibri"/>
                      </a:endParaRPr>
                    </a:p>
                  </a:txBody>
                  <a:tcPr marL="8197" marR="8197" marT="8197" marB="0" anchor="b"/>
                </a:tc>
                <a:tc>
                  <a:txBody>
                    <a:bodyPr/>
                    <a:lstStyle/>
                    <a:p>
                      <a:pPr algn="l" fontAlgn="b"/>
                      <a:r>
                        <a:rPr lang="en-US" sz="900" u="none" strike="noStrike">
                          <a:effectLst/>
                        </a:rPr>
                        <a:t>BTN1A1 </a:t>
                      </a:r>
                      <a:endParaRPr lang="en-US" sz="900" b="0" i="0" u="none" strike="noStrike">
                        <a:solidFill>
                          <a:srgbClr val="000000"/>
                        </a:solidFill>
                        <a:effectLst/>
                        <a:latin typeface="Calibri"/>
                      </a:endParaRPr>
                    </a:p>
                  </a:txBody>
                  <a:tcPr marL="8197" marR="8197" marT="8197" marB="0" anchor="b"/>
                </a:tc>
                <a:tc>
                  <a:txBody>
                    <a:bodyPr/>
                    <a:lstStyle/>
                    <a:p>
                      <a:pPr algn="r" fontAlgn="b"/>
                      <a:r>
                        <a:rPr lang="en-US" sz="900" u="none" strike="noStrike">
                          <a:effectLst/>
                        </a:rPr>
                        <a:t>0.9912</a:t>
                      </a:r>
                      <a:endParaRPr lang="en-US" sz="900" b="0" i="0" u="none" strike="noStrike">
                        <a:solidFill>
                          <a:srgbClr val="000000"/>
                        </a:solidFill>
                        <a:effectLst/>
                        <a:latin typeface="Calibri"/>
                      </a:endParaRPr>
                    </a:p>
                  </a:txBody>
                  <a:tcPr marL="8197" marR="8197" marT="8197" marB="0" anchor="b"/>
                </a:tc>
                <a:tc>
                  <a:txBody>
                    <a:bodyPr/>
                    <a:lstStyle/>
                    <a:p>
                      <a:pPr algn="r" fontAlgn="b"/>
                      <a:r>
                        <a:rPr lang="en-US" sz="900" u="none" strike="noStrike">
                          <a:effectLst/>
                        </a:rPr>
                        <a:t>0.8815</a:t>
                      </a:r>
                      <a:endParaRPr lang="en-US" sz="900" b="0" i="0" u="none" strike="noStrike">
                        <a:solidFill>
                          <a:srgbClr val="000000"/>
                        </a:solidFill>
                        <a:effectLst/>
                        <a:latin typeface="Calibri"/>
                      </a:endParaRPr>
                    </a:p>
                  </a:txBody>
                  <a:tcPr marL="8197" marR="8197" marT="8197" marB="0" anchor="b"/>
                </a:tc>
                <a:tc>
                  <a:txBody>
                    <a:bodyPr/>
                    <a:lstStyle/>
                    <a:p>
                      <a:pPr algn="r" fontAlgn="b"/>
                      <a:r>
                        <a:rPr lang="en-US" sz="900" u="none" strike="noStrike">
                          <a:effectLst/>
                        </a:rPr>
                        <a:t>0.8725</a:t>
                      </a:r>
                      <a:endParaRPr lang="en-US" sz="900" b="0" i="0" u="none" strike="noStrike">
                        <a:solidFill>
                          <a:srgbClr val="000000"/>
                        </a:solidFill>
                        <a:effectLst/>
                        <a:latin typeface="Calibri"/>
                      </a:endParaRPr>
                    </a:p>
                  </a:txBody>
                  <a:tcPr marL="8197" marR="8197" marT="8197" marB="0" anchor="b"/>
                </a:tc>
                <a:tc>
                  <a:txBody>
                    <a:bodyPr/>
                    <a:lstStyle/>
                    <a:p>
                      <a:pPr algn="r" fontAlgn="b"/>
                      <a:r>
                        <a:rPr lang="en-US" sz="900" u="none" strike="noStrike">
                          <a:effectLst/>
                        </a:rPr>
                        <a:t>0.826</a:t>
                      </a:r>
                      <a:endParaRPr lang="en-US" sz="900" b="0" i="0" u="none" strike="noStrike">
                        <a:solidFill>
                          <a:srgbClr val="000000"/>
                        </a:solidFill>
                        <a:effectLst/>
                        <a:latin typeface="Calibri"/>
                      </a:endParaRPr>
                    </a:p>
                  </a:txBody>
                  <a:tcPr marL="8197" marR="8197" marT="8197" marB="0" anchor="b"/>
                </a:tc>
                <a:tc>
                  <a:txBody>
                    <a:bodyPr/>
                    <a:lstStyle/>
                    <a:p>
                      <a:pPr algn="r" fontAlgn="b"/>
                      <a:r>
                        <a:rPr lang="en-US" sz="900" u="none" strike="noStrike">
                          <a:effectLst/>
                        </a:rPr>
                        <a:t>0.767</a:t>
                      </a:r>
                      <a:endParaRPr lang="en-US" sz="900" b="0" i="0" u="none" strike="noStrike">
                        <a:solidFill>
                          <a:srgbClr val="000000"/>
                        </a:solidFill>
                        <a:effectLst/>
                        <a:latin typeface="Calibri"/>
                      </a:endParaRPr>
                    </a:p>
                  </a:txBody>
                  <a:tcPr marL="8197" marR="8197" marT="8197" marB="0" anchor="b"/>
                </a:tc>
                <a:tc>
                  <a:txBody>
                    <a:bodyPr/>
                    <a:lstStyle/>
                    <a:p>
                      <a:pPr algn="r" fontAlgn="b"/>
                      <a:r>
                        <a:rPr lang="en-US" sz="900" u="none" strike="noStrike">
                          <a:effectLst/>
                        </a:rPr>
                        <a:t>0.8032</a:t>
                      </a:r>
                      <a:endParaRPr lang="en-US" sz="900" b="0" i="0" u="none" strike="noStrike">
                        <a:solidFill>
                          <a:srgbClr val="000000"/>
                        </a:solidFill>
                        <a:effectLst/>
                        <a:latin typeface="Calibri"/>
                      </a:endParaRPr>
                    </a:p>
                  </a:txBody>
                  <a:tcPr marL="8197" marR="8197" marT="8197" marB="0" anchor="b"/>
                </a:tc>
                <a:tc>
                  <a:txBody>
                    <a:bodyPr/>
                    <a:lstStyle/>
                    <a:p>
                      <a:pPr algn="r" fontAlgn="b"/>
                      <a:r>
                        <a:rPr lang="en-US" sz="900" u="none" strike="noStrike">
                          <a:effectLst/>
                        </a:rPr>
                        <a:t>0.8491</a:t>
                      </a:r>
                      <a:endParaRPr lang="en-US" sz="900" b="0" i="0" u="none" strike="noStrike">
                        <a:solidFill>
                          <a:srgbClr val="000000"/>
                        </a:solidFill>
                        <a:effectLst/>
                        <a:latin typeface="Calibri"/>
                      </a:endParaRPr>
                    </a:p>
                  </a:txBody>
                  <a:tcPr marL="8197" marR="8197" marT="8197" marB="0" anchor="b"/>
                </a:tc>
                <a:tc>
                  <a:txBody>
                    <a:bodyPr/>
                    <a:lstStyle/>
                    <a:p>
                      <a:pPr algn="r" fontAlgn="b"/>
                      <a:r>
                        <a:rPr lang="en-US" sz="900" u="none" strike="noStrike">
                          <a:effectLst/>
                        </a:rPr>
                        <a:t>0.8155</a:t>
                      </a:r>
                      <a:endParaRPr lang="en-US" sz="900" b="0" i="0" u="none" strike="noStrike">
                        <a:solidFill>
                          <a:srgbClr val="000000"/>
                        </a:solidFill>
                        <a:effectLst/>
                        <a:latin typeface="Calibri"/>
                      </a:endParaRPr>
                    </a:p>
                  </a:txBody>
                  <a:tcPr marL="8197" marR="8197" marT="8197" marB="0" anchor="b"/>
                </a:tc>
                <a:tc>
                  <a:txBody>
                    <a:bodyPr/>
                    <a:lstStyle/>
                    <a:p>
                      <a:pPr algn="r" fontAlgn="b"/>
                      <a:r>
                        <a:rPr lang="en-US" sz="900" u="none" strike="noStrike">
                          <a:effectLst/>
                        </a:rPr>
                        <a:t>0.8519</a:t>
                      </a:r>
                      <a:endParaRPr lang="en-US" sz="900" b="0" i="0" u="none" strike="noStrike">
                        <a:solidFill>
                          <a:srgbClr val="000000"/>
                        </a:solidFill>
                        <a:effectLst/>
                        <a:latin typeface="Calibri"/>
                      </a:endParaRPr>
                    </a:p>
                  </a:txBody>
                  <a:tcPr marL="8197" marR="8197" marT="8197" marB="0" anchor="b"/>
                </a:tc>
                <a:tc>
                  <a:txBody>
                    <a:bodyPr/>
                    <a:lstStyle/>
                    <a:p>
                      <a:pPr algn="r" fontAlgn="b"/>
                      <a:r>
                        <a:rPr lang="en-US" sz="900" u="none" strike="noStrike">
                          <a:effectLst/>
                        </a:rPr>
                        <a:t>0.8565</a:t>
                      </a:r>
                      <a:endParaRPr lang="en-US" sz="900" b="0" i="0" u="none" strike="noStrike">
                        <a:solidFill>
                          <a:srgbClr val="000000"/>
                        </a:solidFill>
                        <a:effectLst/>
                        <a:latin typeface="Calibri"/>
                      </a:endParaRPr>
                    </a:p>
                  </a:txBody>
                  <a:tcPr marL="8197" marR="8197" marT="8197" marB="0" anchor="b"/>
                </a:tc>
                <a:tc>
                  <a:txBody>
                    <a:bodyPr/>
                    <a:lstStyle/>
                    <a:p>
                      <a:pPr algn="r" fontAlgn="b"/>
                      <a:r>
                        <a:rPr lang="en-US" sz="900" u="none" strike="noStrike">
                          <a:effectLst/>
                        </a:rPr>
                        <a:t>0.8757</a:t>
                      </a:r>
                      <a:endParaRPr lang="en-US" sz="900" b="0" i="0" u="none" strike="noStrike">
                        <a:solidFill>
                          <a:srgbClr val="000000"/>
                        </a:solidFill>
                        <a:effectLst/>
                        <a:latin typeface="Calibri"/>
                      </a:endParaRPr>
                    </a:p>
                  </a:txBody>
                  <a:tcPr marL="8197" marR="8197" marT="8197" marB="0" anchor="b"/>
                </a:tc>
              </a:tr>
              <a:tr h="163936">
                <a:tc>
                  <a:txBody>
                    <a:bodyPr/>
                    <a:lstStyle/>
                    <a:p>
                      <a:pPr algn="l" fontAlgn="b"/>
                      <a:r>
                        <a:rPr lang="en-US" sz="900" u="none" strike="noStrike">
                          <a:effectLst/>
                        </a:rPr>
                        <a:t>ENSG00000171189</a:t>
                      </a:r>
                      <a:endParaRPr lang="en-US" sz="900" b="0" i="0" u="none" strike="noStrike">
                        <a:solidFill>
                          <a:srgbClr val="000000"/>
                        </a:solidFill>
                        <a:effectLst/>
                        <a:latin typeface="Calibri"/>
                      </a:endParaRPr>
                    </a:p>
                  </a:txBody>
                  <a:tcPr marL="8197" marR="8197" marT="8197" marB="0" anchor="b"/>
                </a:tc>
                <a:tc>
                  <a:txBody>
                    <a:bodyPr/>
                    <a:lstStyle/>
                    <a:p>
                      <a:pPr algn="l" fontAlgn="b"/>
                      <a:r>
                        <a:rPr lang="en-US" sz="900" u="none" strike="noStrike">
                          <a:effectLst/>
                        </a:rPr>
                        <a:t>GRIK1 </a:t>
                      </a:r>
                      <a:endParaRPr lang="en-US" sz="900" b="0" i="0" u="none" strike="noStrike">
                        <a:solidFill>
                          <a:srgbClr val="000000"/>
                        </a:solidFill>
                        <a:effectLst/>
                        <a:latin typeface="Calibri"/>
                      </a:endParaRPr>
                    </a:p>
                  </a:txBody>
                  <a:tcPr marL="8197" marR="8197" marT="8197" marB="0" anchor="b"/>
                </a:tc>
                <a:tc>
                  <a:txBody>
                    <a:bodyPr/>
                    <a:lstStyle/>
                    <a:p>
                      <a:pPr algn="r" fontAlgn="b"/>
                      <a:r>
                        <a:rPr lang="en-US" sz="900" u="none" strike="noStrike">
                          <a:effectLst/>
                        </a:rPr>
                        <a:t>0.8141</a:t>
                      </a:r>
                      <a:endParaRPr lang="en-US" sz="900" b="0" i="0" u="none" strike="noStrike">
                        <a:solidFill>
                          <a:srgbClr val="000000"/>
                        </a:solidFill>
                        <a:effectLst/>
                        <a:latin typeface="Calibri"/>
                      </a:endParaRPr>
                    </a:p>
                  </a:txBody>
                  <a:tcPr marL="8197" marR="8197" marT="8197" marB="0" anchor="b"/>
                </a:tc>
                <a:tc>
                  <a:txBody>
                    <a:bodyPr/>
                    <a:lstStyle/>
                    <a:p>
                      <a:pPr algn="r" fontAlgn="b"/>
                      <a:r>
                        <a:rPr lang="en-US" sz="900" u="none" strike="noStrike">
                          <a:effectLst/>
                        </a:rPr>
                        <a:t>0.8815</a:t>
                      </a:r>
                      <a:endParaRPr lang="en-US" sz="900" b="0" i="0" u="none" strike="noStrike">
                        <a:solidFill>
                          <a:srgbClr val="000000"/>
                        </a:solidFill>
                        <a:effectLst/>
                        <a:latin typeface="Calibri"/>
                      </a:endParaRPr>
                    </a:p>
                  </a:txBody>
                  <a:tcPr marL="8197" marR="8197" marT="8197" marB="0" anchor="b"/>
                </a:tc>
                <a:tc>
                  <a:txBody>
                    <a:bodyPr/>
                    <a:lstStyle/>
                    <a:p>
                      <a:pPr algn="r" fontAlgn="b"/>
                      <a:r>
                        <a:rPr lang="en-US" sz="900" u="none" strike="noStrike">
                          <a:effectLst/>
                        </a:rPr>
                        <a:t>0.8725</a:t>
                      </a:r>
                      <a:endParaRPr lang="en-US" sz="900" b="0" i="0" u="none" strike="noStrike">
                        <a:solidFill>
                          <a:srgbClr val="000000"/>
                        </a:solidFill>
                        <a:effectLst/>
                        <a:latin typeface="Calibri"/>
                      </a:endParaRPr>
                    </a:p>
                  </a:txBody>
                  <a:tcPr marL="8197" marR="8197" marT="8197" marB="0" anchor="b"/>
                </a:tc>
                <a:tc>
                  <a:txBody>
                    <a:bodyPr/>
                    <a:lstStyle/>
                    <a:p>
                      <a:pPr algn="r" fontAlgn="b"/>
                      <a:r>
                        <a:rPr lang="en-US" sz="900" u="none" strike="noStrike">
                          <a:effectLst/>
                        </a:rPr>
                        <a:t>0.826</a:t>
                      </a:r>
                      <a:endParaRPr lang="en-US" sz="900" b="0" i="0" u="none" strike="noStrike">
                        <a:solidFill>
                          <a:srgbClr val="000000"/>
                        </a:solidFill>
                        <a:effectLst/>
                        <a:latin typeface="Calibri"/>
                      </a:endParaRPr>
                    </a:p>
                  </a:txBody>
                  <a:tcPr marL="8197" marR="8197" marT="8197" marB="0" anchor="b"/>
                </a:tc>
                <a:tc>
                  <a:txBody>
                    <a:bodyPr/>
                    <a:lstStyle/>
                    <a:p>
                      <a:pPr algn="r" fontAlgn="b"/>
                      <a:r>
                        <a:rPr lang="en-US" sz="900" u="none" strike="noStrike">
                          <a:effectLst/>
                        </a:rPr>
                        <a:t>0.767</a:t>
                      </a:r>
                      <a:endParaRPr lang="en-US" sz="900" b="0" i="0" u="none" strike="noStrike">
                        <a:solidFill>
                          <a:srgbClr val="000000"/>
                        </a:solidFill>
                        <a:effectLst/>
                        <a:latin typeface="Calibri"/>
                      </a:endParaRPr>
                    </a:p>
                  </a:txBody>
                  <a:tcPr marL="8197" marR="8197" marT="8197" marB="0" anchor="b"/>
                </a:tc>
                <a:tc>
                  <a:txBody>
                    <a:bodyPr/>
                    <a:lstStyle/>
                    <a:p>
                      <a:pPr algn="r" fontAlgn="b"/>
                      <a:r>
                        <a:rPr lang="en-US" sz="900" u="none" strike="noStrike">
                          <a:effectLst/>
                        </a:rPr>
                        <a:t>0.8032</a:t>
                      </a:r>
                      <a:endParaRPr lang="en-US" sz="900" b="0" i="0" u="none" strike="noStrike">
                        <a:solidFill>
                          <a:srgbClr val="000000"/>
                        </a:solidFill>
                        <a:effectLst/>
                        <a:latin typeface="Calibri"/>
                      </a:endParaRPr>
                    </a:p>
                  </a:txBody>
                  <a:tcPr marL="8197" marR="8197" marT="8197" marB="0" anchor="b"/>
                </a:tc>
                <a:tc>
                  <a:txBody>
                    <a:bodyPr/>
                    <a:lstStyle/>
                    <a:p>
                      <a:pPr algn="r" fontAlgn="b"/>
                      <a:r>
                        <a:rPr lang="en-US" sz="900" u="none" strike="noStrike">
                          <a:effectLst/>
                        </a:rPr>
                        <a:t>0.8491</a:t>
                      </a:r>
                      <a:endParaRPr lang="en-US" sz="900" b="0" i="0" u="none" strike="noStrike">
                        <a:solidFill>
                          <a:srgbClr val="000000"/>
                        </a:solidFill>
                        <a:effectLst/>
                        <a:latin typeface="Calibri"/>
                      </a:endParaRPr>
                    </a:p>
                  </a:txBody>
                  <a:tcPr marL="8197" marR="8197" marT="8197" marB="0" anchor="b"/>
                </a:tc>
                <a:tc>
                  <a:txBody>
                    <a:bodyPr/>
                    <a:lstStyle/>
                    <a:p>
                      <a:pPr algn="r" fontAlgn="b"/>
                      <a:r>
                        <a:rPr lang="en-US" sz="900" u="none" strike="noStrike">
                          <a:effectLst/>
                        </a:rPr>
                        <a:t>0.8155</a:t>
                      </a:r>
                      <a:endParaRPr lang="en-US" sz="900" b="0" i="0" u="none" strike="noStrike">
                        <a:solidFill>
                          <a:srgbClr val="000000"/>
                        </a:solidFill>
                        <a:effectLst/>
                        <a:latin typeface="Calibri"/>
                      </a:endParaRPr>
                    </a:p>
                  </a:txBody>
                  <a:tcPr marL="8197" marR="8197" marT="8197" marB="0" anchor="b"/>
                </a:tc>
                <a:tc>
                  <a:txBody>
                    <a:bodyPr/>
                    <a:lstStyle/>
                    <a:p>
                      <a:pPr algn="r" fontAlgn="b"/>
                      <a:r>
                        <a:rPr lang="en-US" sz="900" u="none" strike="noStrike">
                          <a:effectLst/>
                        </a:rPr>
                        <a:t>0.8519</a:t>
                      </a:r>
                      <a:endParaRPr lang="en-US" sz="900" b="0" i="0" u="none" strike="noStrike">
                        <a:solidFill>
                          <a:srgbClr val="000000"/>
                        </a:solidFill>
                        <a:effectLst/>
                        <a:latin typeface="Calibri"/>
                      </a:endParaRPr>
                    </a:p>
                  </a:txBody>
                  <a:tcPr marL="8197" marR="8197" marT="8197" marB="0" anchor="b"/>
                </a:tc>
                <a:tc>
                  <a:txBody>
                    <a:bodyPr/>
                    <a:lstStyle/>
                    <a:p>
                      <a:pPr algn="r" fontAlgn="b"/>
                      <a:r>
                        <a:rPr lang="en-US" sz="900" u="none" strike="noStrike">
                          <a:effectLst/>
                        </a:rPr>
                        <a:t>0.8565</a:t>
                      </a:r>
                      <a:endParaRPr lang="en-US" sz="900" b="0" i="0" u="none" strike="noStrike">
                        <a:solidFill>
                          <a:srgbClr val="000000"/>
                        </a:solidFill>
                        <a:effectLst/>
                        <a:latin typeface="Calibri"/>
                      </a:endParaRPr>
                    </a:p>
                  </a:txBody>
                  <a:tcPr marL="8197" marR="8197" marT="8197" marB="0" anchor="b"/>
                </a:tc>
                <a:tc>
                  <a:txBody>
                    <a:bodyPr/>
                    <a:lstStyle/>
                    <a:p>
                      <a:pPr algn="r" fontAlgn="b"/>
                      <a:r>
                        <a:rPr lang="en-US" sz="900" u="none" strike="noStrike">
                          <a:effectLst/>
                        </a:rPr>
                        <a:t>0.8757</a:t>
                      </a:r>
                      <a:endParaRPr lang="en-US" sz="900" b="0" i="0" u="none" strike="noStrike">
                        <a:solidFill>
                          <a:srgbClr val="000000"/>
                        </a:solidFill>
                        <a:effectLst/>
                        <a:latin typeface="Calibri"/>
                      </a:endParaRPr>
                    </a:p>
                  </a:txBody>
                  <a:tcPr marL="8197" marR="8197" marT="8197" marB="0" anchor="b"/>
                </a:tc>
              </a:tr>
              <a:tr h="163936">
                <a:tc>
                  <a:txBody>
                    <a:bodyPr/>
                    <a:lstStyle/>
                    <a:p>
                      <a:pPr algn="l" fontAlgn="b"/>
                      <a:r>
                        <a:rPr lang="en-US" sz="900" u="none" strike="noStrike">
                          <a:effectLst/>
                        </a:rPr>
                        <a:t>ENSG00000138675</a:t>
                      </a:r>
                      <a:endParaRPr lang="en-US" sz="900" b="0" i="0" u="none" strike="noStrike">
                        <a:solidFill>
                          <a:srgbClr val="000000"/>
                        </a:solidFill>
                        <a:effectLst/>
                        <a:latin typeface="Calibri"/>
                      </a:endParaRPr>
                    </a:p>
                  </a:txBody>
                  <a:tcPr marL="8197" marR="8197" marT="8197" marB="0" anchor="b"/>
                </a:tc>
                <a:tc>
                  <a:txBody>
                    <a:bodyPr/>
                    <a:lstStyle/>
                    <a:p>
                      <a:pPr algn="l" fontAlgn="b"/>
                      <a:r>
                        <a:rPr lang="en-US" sz="900" u="none" strike="noStrike">
                          <a:effectLst/>
                        </a:rPr>
                        <a:t>FGF5 </a:t>
                      </a:r>
                      <a:endParaRPr lang="en-US" sz="900" b="0" i="0" u="none" strike="noStrike">
                        <a:solidFill>
                          <a:srgbClr val="000000"/>
                        </a:solidFill>
                        <a:effectLst/>
                        <a:latin typeface="Calibri"/>
                      </a:endParaRPr>
                    </a:p>
                  </a:txBody>
                  <a:tcPr marL="8197" marR="8197" marT="8197" marB="0" anchor="b"/>
                </a:tc>
                <a:tc>
                  <a:txBody>
                    <a:bodyPr/>
                    <a:lstStyle/>
                    <a:p>
                      <a:pPr algn="r" fontAlgn="b"/>
                      <a:r>
                        <a:rPr lang="en-US" sz="900" u="none" strike="noStrike">
                          <a:effectLst/>
                        </a:rPr>
                        <a:t>0.8141</a:t>
                      </a:r>
                      <a:endParaRPr lang="en-US" sz="900" b="0" i="0" u="none" strike="noStrike">
                        <a:solidFill>
                          <a:srgbClr val="000000"/>
                        </a:solidFill>
                        <a:effectLst/>
                        <a:latin typeface="Calibri"/>
                      </a:endParaRPr>
                    </a:p>
                  </a:txBody>
                  <a:tcPr marL="8197" marR="8197" marT="8197" marB="0" anchor="b"/>
                </a:tc>
                <a:tc>
                  <a:txBody>
                    <a:bodyPr/>
                    <a:lstStyle/>
                    <a:p>
                      <a:pPr algn="r" fontAlgn="b"/>
                      <a:r>
                        <a:rPr lang="en-US" sz="900" u="none" strike="noStrike">
                          <a:effectLst/>
                        </a:rPr>
                        <a:t>0.8815</a:t>
                      </a:r>
                      <a:endParaRPr lang="en-US" sz="900" b="0" i="0" u="none" strike="noStrike">
                        <a:solidFill>
                          <a:srgbClr val="000000"/>
                        </a:solidFill>
                        <a:effectLst/>
                        <a:latin typeface="Calibri"/>
                      </a:endParaRPr>
                    </a:p>
                  </a:txBody>
                  <a:tcPr marL="8197" marR="8197" marT="8197" marB="0" anchor="b"/>
                </a:tc>
                <a:tc>
                  <a:txBody>
                    <a:bodyPr/>
                    <a:lstStyle/>
                    <a:p>
                      <a:pPr algn="r" fontAlgn="b"/>
                      <a:r>
                        <a:rPr lang="en-US" sz="900" u="none" strike="noStrike">
                          <a:effectLst/>
                        </a:rPr>
                        <a:t>0.8725</a:t>
                      </a:r>
                      <a:endParaRPr lang="en-US" sz="900" b="0" i="0" u="none" strike="noStrike">
                        <a:solidFill>
                          <a:srgbClr val="000000"/>
                        </a:solidFill>
                        <a:effectLst/>
                        <a:latin typeface="Calibri"/>
                      </a:endParaRPr>
                    </a:p>
                  </a:txBody>
                  <a:tcPr marL="8197" marR="8197" marT="8197" marB="0" anchor="b"/>
                </a:tc>
                <a:tc>
                  <a:txBody>
                    <a:bodyPr/>
                    <a:lstStyle/>
                    <a:p>
                      <a:pPr algn="r" fontAlgn="b"/>
                      <a:r>
                        <a:rPr lang="en-US" sz="900" u="none" strike="noStrike">
                          <a:effectLst/>
                        </a:rPr>
                        <a:t>0.826</a:t>
                      </a:r>
                      <a:endParaRPr lang="en-US" sz="900" b="0" i="0" u="none" strike="noStrike">
                        <a:solidFill>
                          <a:srgbClr val="000000"/>
                        </a:solidFill>
                        <a:effectLst/>
                        <a:latin typeface="Calibri"/>
                      </a:endParaRPr>
                    </a:p>
                  </a:txBody>
                  <a:tcPr marL="8197" marR="8197" marT="8197" marB="0" anchor="b"/>
                </a:tc>
                <a:tc>
                  <a:txBody>
                    <a:bodyPr/>
                    <a:lstStyle/>
                    <a:p>
                      <a:pPr algn="r" fontAlgn="b"/>
                      <a:r>
                        <a:rPr lang="en-US" sz="900" u="none" strike="noStrike">
                          <a:effectLst/>
                        </a:rPr>
                        <a:t>0.767</a:t>
                      </a:r>
                      <a:endParaRPr lang="en-US" sz="900" b="0" i="0" u="none" strike="noStrike">
                        <a:solidFill>
                          <a:srgbClr val="000000"/>
                        </a:solidFill>
                        <a:effectLst/>
                        <a:latin typeface="Calibri"/>
                      </a:endParaRPr>
                    </a:p>
                  </a:txBody>
                  <a:tcPr marL="8197" marR="8197" marT="8197" marB="0" anchor="b"/>
                </a:tc>
                <a:tc>
                  <a:txBody>
                    <a:bodyPr/>
                    <a:lstStyle/>
                    <a:p>
                      <a:pPr algn="r" fontAlgn="b"/>
                      <a:r>
                        <a:rPr lang="en-US" sz="900" u="none" strike="noStrike">
                          <a:effectLst/>
                        </a:rPr>
                        <a:t>0.8032</a:t>
                      </a:r>
                      <a:endParaRPr lang="en-US" sz="900" b="0" i="0" u="none" strike="noStrike">
                        <a:solidFill>
                          <a:srgbClr val="000000"/>
                        </a:solidFill>
                        <a:effectLst/>
                        <a:latin typeface="Calibri"/>
                      </a:endParaRPr>
                    </a:p>
                  </a:txBody>
                  <a:tcPr marL="8197" marR="8197" marT="8197" marB="0" anchor="b"/>
                </a:tc>
                <a:tc>
                  <a:txBody>
                    <a:bodyPr/>
                    <a:lstStyle/>
                    <a:p>
                      <a:pPr algn="r" fontAlgn="b"/>
                      <a:r>
                        <a:rPr lang="en-US" sz="900" u="none" strike="noStrike">
                          <a:effectLst/>
                        </a:rPr>
                        <a:t>0.9729</a:t>
                      </a:r>
                      <a:endParaRPr lang="en-US" sz="900" b="0" i="0" u="none" strike="noStrike">
                        <a:solidFill>
                          <a:srgbClr val="000000"/>
                        </a:solidFill>
                        <a:effectLst/>
                        <a:latin typeface="Calibri"/>
                      </a:endParaRPr>
                    </a:p>
                  </a:txBody>
                  <a:tcPr marL="8197" marR="8197" marT="8197" marB="0" anchor="b"/>
                </a:tc>
                <a:tc>
                  <a:txBody>
                    <a:bodyPr/>
                    <a:lstStyle/>
                    <a:p>
                      <a:pPr algn="r" fontAlgn="b"/>
                      <a:r>
                        <a:rPr lang="en-US" sz="900" u="none" strike="noStrike">
                          <a:effectLst/>
                        </a:rPr>
                        <a:t>0.8155</a:t>
                      </a:r>
                      <a:endParaRPr lang="en-US" sz="900" b="0" i="0" u="none" strike="noStrike">
                        <a:solidFill>
                          <a:srgbClr val="000000"/>
                        </a:solidFill>
                        <a:effectLst/>
                        <a:latin typeface="Calibri"/>
                      </a:endParaRPr>
                    </a:p>
                  </a:txBody>
                  <a:tcPr marL="8197" marR="8197" marT="8197" marB="0" anchor="b"/>
                </a:tc>
                <a:tc>
                  <a:txBody>
                    <a:bodyPr/>
                    <a:lstStyle/>
                    <a:p>
                      <a:pPr algn="r" fontAlgn="b"/>
                      <a:r>
                        <a:rPr lang="en-US" sz="900" u="none" strike="noStrike">
                          <a:effectLst/>
                        </a:rPr>
                        <a:t>0.9777</a:t>
                      </a:r>
                      <a:endParaRPr lang="en-US" sz="900" b="0" i="0" u="none" strike="noStrike">
                        <a:solidFill>
                          <a:srgbClr val="000000"/>
                        </a:solidFill>
                        <a:effectLst/>
                        <a:latin typeface="Calibri"/>
                      </a:endParaRPr>
                    </a:p>
                  </a:txBody>
                  <a:tcPr marL="8197" marR="8197" marT="8197" marB="0" anchor="b"/>
                </a:tc>
                <a:tc>
                  <a:txBody>
                    <a:bodyPr/>
                    <a:lstStyle/>
                    <a:p>
                      <a:pPr algn="r" fontAlgn="b"/>
                      <a:r>
                        <a:rPr lang="en-US" sz="900" u="none" strike="noStrike">
                          <a:effectLst/>
                        </a:rPr>
                        <a:t>0.9762</a:t>
                      </a:r>
                      <a:endParaRPr lang="en-US" sz="900" b="0" i="0" u="none" strike="noStrike">
                        <a:solidFill>
                          <a:srgbClr val="000000"/>
                        </a:solidFill>
                        <a:effectLst/>
                        <a:latin typeface="Calibri"/>
                      </a:endParaRPr>
                    </a:p>
                  </a:txBody>
                  <a:tcPr marL="8197" marR="8197" marT="8197" marB="0" anchor="b"/>
                </a:tc>
                <a:tc>
                  <a:txBody>
                    <a:bodyPr/>
                    <a:lstStyle/>
                    <a:p>
                      <a:pPr algn="r" fontAlgn="b"/>
                      <a:r>
                        <a:rPr lang="en-US" sz="900" u="none" strike="noStrike">
                          <a:effectLst/>
                        </a:rPr>
                        <a:t>0.984</a:t>
                      </a:r>
                      <a:endParaRPr lang="en-US" sz="900" b="0" i="0" u="none" strike="noStrike">
                        <a:solidFill>
                          <a:srgbClr val="000000"/>
                        </a:solidFill>
                        <a:effectLst/>
                        <a:latin typeface="Calibri"/>
                      </a:endParaRPr>
                    </a:p>
                  </a:txBody>
                  <a:tcPr marL="8197" marR="8197" marT="8197" marB="0" anchor="b"/>
                </a:tc>
              </a:tr>
              <a:tr h="163936">
                <a:tc>
                  <a:txBody>
                    <a:bodyPr/>
                    <a:lstStyle/>
                    <a:p>
                      <a:pPr algn="l" fontAlgn="b"/>
                      <a:r>
                        <a:rPr lang="en-US" sz="900" u="none" strike="noStrike">
                          <a:effectLst/>
                        </a:rPr>
                        <a:t>ENSG00000186895</a:t>
                      </a:r>
                      <a:endParaRPr lang="en-US" sz="900" b="0" i="0" u="none" strike="noStrike">
                        <a:solidFill>
                          <a:srgbClr val="000000"/>
                        </a:solidFill>
                        <a:effectLst/>
                        <a:latin typeface="Calibri"/>
                      </a:endParaRPr>
                    </a:p>
                  </a:txBody>
                  <a:tcPr marL="8197" marR="8197" marT="8197" marB="0" anchor="b"/>
                </a:tc>
                <a:tc>
                  <a:txBody>
                    <a:bodyPr/>
                    <a:lstStyle/>
                    <a:p>
                      <a:pPr algn="l" fontAlgn="b"/>
                      <a:r>
                        <a:rPr lang="en-US" sz="900" u="none" strike="noStrike">
                          <a:effectLst/>
                        </a:rPr>
                        <a:t>FGF3 </a:t>
                      </a:r>
                      <a:endParaRPr lang="en-US" sz="900" b="0" i="0" u="none" strike="noStrike">
                        <a:solidFill>
                          <a:srgbClr val="000000"/>
                        </a:solidFill>
                        <a:effectLst/>
                        <a:latin typeface="Calibri"/>
                      </a:endParaRPr>
                    </a:p>
                  </a:txBody>
                  <a:tcPr marL="8197" marR="8197" marT="8197" marB="0" anchor="b"/>
                </a:tc>
                <a:tc>
                  <a:txBody>
                    <a:bodyPr/>
                    <a:lstStyle/>
                    <a:p>
                      <a:pPr algn="r" fontAlgn="b"/>
                      <a:r>
                        <a:rPr lang="en-US" sz="900" u="none" strike="noStrike">
                          <a:effectLst/>
                        </a:rPr>
                        <a:t>0.8141</a:t>
                      </a:r>
                      <a:endParaRPr lang="en-US" sz="900" b="0" i="0" u="none" strike="noStrike">
                        <a:solidFill>
                          <a:srgbClr val="000000"/>
                        </a:solidFill>
                        <a:effectLst/>
                        <a:latin typeface="Calibri"/>
                      </a:endParaRPr>
                    </a:p>
                  </a:txBody>
                  <a:tcPr marL="8197" marR="8197" marT="8197" marB="0" anchor="b"/>
                </a:tc>
                <a:tc>
                  <a:txBody>
                    <a:bodyPr/>
                    <a:lstStyle/>
                    <a:p>
                      <a:pPr algn="r" fontAlgn="b"/>
                      <a:r>
                        <a:rPr lang="en-US" sz="900" u="none" strike="noStrike">
                          <a:effectLst/>
                        </a:rPr>
                        <a:t>0.8815</a:t>
                      </a:r>
                      <a:endParaRPr lang="en-US" sz="900" b="0" i="0" u="none" strike="noStrike">
                        <a:solidFill>
                          <a:srgbClr val="000000"/>
                        </a:solidFill>
                        <a:effectLst/>
                        <a:latin typeface="Calibri"/>
                      </a:endParaRPr>
                    </a:p>
                  </a:txBody>
                  <a:tcPr marL="8197" marR="8197" marT="8197" marB="0" anchor="b"/>
                </a:tc>
                <a:tc>
                  <a:txBody>
                    <a:bodyPr/>
                    <a:lstStyle/>
                    <a:p>
                      <a:pPr algn="r" fontAlgn="b"/>
                      <a:r>
                        <a:rPr lang="en-US" sz="900" u="none" strike="noStrike">
                          <a:effectLst/>
                        </a:rPr>
                        <a:t>0.8725</a:t>
                      </a:r>
                      <a:endParaRPr lang="en-US" sz="900" b="0" i="0" u="none" strike="noStrike">
                        <a:solidFill>
                          <a:srgbClr val="000000"/>
                        </a:solidFill>
                        <a:effectLst/>
                        <a:latin typeface="Calibri"/>
                      </a:endParaRPr>
                    </a:p>
                  </a:txBody>
                  <a:tcPr marL="8197" marR="8197" marT="8197" marB="0" anchor="b"/>
                </a:tc>
                <a:tc>
                  <a:txBody>
                    <a:bodyPr/>
                    <a:lstStyle/>
                    <a:p>
                      <a:pPr algn="r" fontAlgn="b"/>
                      <a:r>
                        <a:rPr lang="en-US" sz="900" u="none" strike="noStrike">
                          <a:effectLst/>
                        </a:rPr>
                        <a:t>0.826</a:t>
                      </a:r>
                      <a:endParaRPr lang="en-US" sz="900" b="0" i="0" u="none" strike="noStrike">
                        <a:solidFill>
                          <a:srgbClr val="000000"/>
                        </a:solidFill>
                        <a:effectLst/>
                        <a:latin typeface="Calibri"/>
                      </a:endParaRPr>
                    </a:p>
                  </a:txBody>
                  <a:tcPr marL="8197" marR="8197" marT="8197" marB="0" anchor="b"/>
                </a:tc>
                <a:tc>
                  <a:txBody>
                    <a:bodyPr/>
                    <a:lstStyle/>
                    <a:p>
                      <a:pPr algn="r" fontAlgn="b"/>
                      <a:r>
                        <a:rPr lang="en-US" sz="900" u="none" strike="noStrike">
                          <a:effectLst/>
                        </a:rPr>
                        <a:t>0.767</a:t>
                      </a:r>
                      <a:endParaRPr lang="en-US" sz="900" b="0" i="0" u="none" strike="noStrike">
                        <a:solidFill>
                          <a:srgbClr val="000000"/>
                        </a:solidFill>
                        <a:effectLst/>
                        <a:latin typeface="Calibri"/>
                      </a:endParaRPr>
                    </a:p>
                  </a:txBody>
                  <a:tcPr marL="8197" marR="8197" marT="8197" marB="0" anchor="b"/>
                </a:tc>
                <a:tc>
                  <a:txBody>
                    <a:bodyPr/>
                    <a:lstStyle/>
                    <a:p>
                      <a:pPr algn="r" fontAlgn="b"/>
                      <a:r>
                        <a:rPr lang="en-US" sz="900" u="none" strike="noStrike">
                          <a:effectLst/>
                        </a:rPr>
                        <a:t>0.8032</a:t>
                      </a:r>
                      <a:endParaRPr lang="en-US" sz="900" b="0" i="0" u="none" strike="noStrike">
                        <a:solidFill>
                          <a:srgbClr val="000000"/>
                        </a:solidFill>
                        <a:effectLst/>
                        <a:latin typeface="Calibri"/>
                      </a:endParaRPr>
                    </a:p>
                  </a:txBody>
                  <a:tcPr marL="8197" marR="8197" marT="8197" marB="0" anchor="b"/>
                </a:tc>
                <a:tc>
                  <a:txBody>
                    <a:bodyPr/>
                    <a:lstStyle/>
                    <a:p>
                      <a:pPr algn="r" fontAlgn="b"/>
                      <a:r>
                        <a:rPr lang="en-US" sz="900" u="none" strike="noStrike">
                          <a:effectLst/>
                        </a:rPr>
                        <a:t>0.8491</a:t>
                      </a:r>
                      <a:endParaRPr lang="en-US" sz="900" b="0" i="0" u="none" strike="noStrike">
                        <a:solidFill>
                          <a:srgbClr val="000000"/>
                        </a:solidFill>
                        <a:effectLst/>
                        <a:latin typeface="Calibri"/>
                      </a:endParaRPr>
                    </a:p>
                  </a:txBody>
                  <a:tcPr marL="8197" marR="8197" marT="8197" marB="0" anchor="b"/>
                </a:tc>
                <a:tc>
                  <a:txBody>
                    <a:bodyPr/>
                    <a:lstStyle/>
                    <a:p>
                      <a:pPr algn="r" fontAlgn="b"/>
                      <a:r>
                        <a:rPr lang="en-US" sz="900" u="none" strike="noStrike">
                          <a:effectLst/>
                        </a:rPr>
                        <a:t>0.8155</a:t>
                      </a:r>
                      <a:endParaRPr lang="en-US" sz="900" b="0" i="0" u="none" strike="noStrike">
                        <a:solidFill>
                          <a:srgbClr val="000000"/>
                        </a:solidFill>
                        <a:effectLst/>
                        <a:latin typeface="Calibri"/>
                      </a:endParaRPr>
                    </a:p>
                  </a:txBody>
                  <a:tcPr marL="8197" marR="8197" marT="8197" marB="0" anchor="b"/>
                </a:tc>
                <a:tc>
                  <a:txBody>
                    <a:bodyPr/>
                    <a:lstStyle/>
                    <a:p>
                      <a:pPr algn="r" fontAlgn="b"/>
                      <a:r>
                        <a:rPr lang="en-US" sz="900" u="none" strike="noStrike">
                          <a:effectLst/>
                        </a:rPr>
                        <a:t>0.8519</a:t>
                      </a:r>
                      <a:endParaRPr lang="en-US" sz="900" b="0" i="0" u="none" strike="noStrike">
                        <a:solidFill>
                          <a:srgbClr val="000000"/>
                        </a:solidFill>
                        <a:effectLst/>
                        <a:latin typeface="Calibri"/>
                      </a:endParaRPr>
                    </a:p>
                  </a:txBody>
                  <a:tcPr marL="8197" marR="8197" marT="8197" marB="0" anchor="b"/>
                </a:tc>
                <a:tc>
                  <a:txBody>
                    <a:bodyPr/>
                    <a:lstStyle/>
                    <a:p>
                      <a:pPr algn="r" fontAlgn="b"/>
                      <a:r>
                        <a:rPr lang="en-US" sz="900" u="none" strike="noStrike">
                          <a:effectLst/>
                        </a:rPr>
                        <a:t>0.8565</a:t>
                      </a:r>
                      <a:endParaRPr lang="en-US" sz="900" b="0" i="0" u="none" strike="noStrike">
                        <a:solidFill>
                          <a:srgbClr val="000000"/>
                        </a:solidFill>
                        <a:effectLst/>
                        <a:latin typeface="Calibri"/>
                      </a:endParaRPr>
                    </a:p>
                  </a:txBody>
                  <a:tcPr marL="8197" marR="8197" marT="8197" marB="0" anchor="b"/>
                </a:tc>
                <a:tc>
                  <a:txBody>
                    <a:bodyPr/>
                    <a:lstStyle/>
                    <a:p>
                      <a:pPr algn="r" fontAlgn="b"/>
                      <a:r>
                        <a:rPr lang="en-US" sz="900" u="none" strike="noStrike" dirty="0">
                          <a:effectLst/>
                        </a:rPr>
                        <a:t>0.8757</a:t>
                      </a:r>
                      <a:endParaRPr lang="en-US" sz="900" b="0" i="0" u="none" strike="noStrike" dirty="0">
                        <a:solidFill>
                          <a:srgbClr val="000000"/>
                        </a:solidFill>
                        <a:effectLst/>
                        <a:latin typeface="Calibri"/>
                      </a:endParaRPr>
                    </a:p>
                  </a:txBody>
                  <a:tcPr marL="8197" marR="8197" marT="8197" marB="0" anchor="b"/>
                </a:tc>
              </a:tr>
            </a:tbl>
          </a:graphicData>
        </a:graphic>
      </p:graphicFrame>
    </p:spTree>
    <p:extLst>
      <p:ext uri="{BB962C8B-B14F-4D97-AF65-F5344CB8AC3E}">
        <p14:creationId xmlns:p14="http://schemas.microsoft.com/office/powerpoint/2010/main" val="383835454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510611" y="990600"/>
            <a:ext cx="7848600" cy="4243667"/>
          </a:xfrm>
          <a:prstGeom prst="rect">
            <a:avLst/>
          </a:prstGeom>
        </p:spPr>
      </p:pic>
      <p:sp>
        <p:nvSpPr>
          <p:cNvPr id="3" name="Rectangle 2"/>
          <p:cNvSpPr/>
          <p:nvPr/>
        </p:nvSpPr>
        <p:spPr>
          <a:xfrm>
            <a:off x="1295400" y="5410200"/>
            <a:ext cx="8153400" cy="646331"/>
          </a:xfrm>
          <a:prstGeom prst="rect">
            <a:avLst/>
          </a:prstGeom>
        </p:spPr>
        <p:txBody>
          <a:bodyPr wrap="square">
            <a:spAutoFit/>
          </a:bodyPr>
          <a:lstStyle/>
          <a:p>
            <a:r>
              <a:rPr lang="en-US" dirty="0"/>
              <a:t>Heparin: a potent inhibitor of </a:t>
            </a:r>
            <a:r>
              <a:rPr lang="en-US" dirty="0" err="1"/>
              <a:t>hepcidin</a:t>
            </a:r>
            <a:r>
              <a:rPr lang="en-US" dirty="0"/>
              <a:t> expression in vitro and in vivo (BLOOD, 20 JANUARY 2011  VOLUME 117, NUMBER 3 997 ) </a:t>
            </a:r>
          </a:p>
        </p:txBody>
      </p:sp>
    </p:spTree>
    <p:extLst>
      <p:ext uri="{BB962C8B-B14F-4D97-AF65-F5344CB8AC3E}">
        <p14:creationId xmlns:p14="http://schemas.microsoft.com/office/powerpoint/2010/main" val="93378704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3"/>
          <p:cNvPicPr>
            <a:picLocks noChangeAspect="1" noChangeArrowheads="1"/>
          </p:cNvPicPr>
          <p:nvPr/>
        </p:nvPicPr>
        <p:blipFill rotWithShape="1">
          <a:blip r:embed="rId2">
            <a:extLst>
              <a:ext uri="{28A0092B-C50C-407E-A947-70E740481C1C}">
                <a14:useLocalDpi xmlns:a14="http://schemas.microsoft.com/office/drawing/2010/main" val="0"/>
              </a:ext>
            </a:extLst>
          </a:blip>
          <a:srcRect b="10012"/>
          <a:stretch/>
        </p:blipFill>
        <p:spPr bwMode="auto">
          <a:xfrm>
            <a:off x="838200" y="914400"/>
            <a:ext cx="7444740" cy="3427756"/>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3" name="Rectangle 2"/>
          <p:cNvSpPr/>
          <p:nvPr/>
        </p:nvSpPr>
        <p:spPr>
          <a:xfrm>
            <a:off x="807720" y="4463534"/>
            <a:ext cx="4886402" cy="369332"/>
          </a:xfrm>
          <a:prstGeom prst="rect">
            <a:avLst/>
          </a:prstGeom>
        </p:spPr>
        <p:txBody>
          <a:bodyPr wrap="none">
            <a:spAutoFit/>
          </a:bodyPr>
          <a:lstStyle/>
          <a:p>
            <a:r>
              <a:rPr lang="en-US" dirty="0" err="1"/>
              <a:t>polycistronic</a:t>
            </a:r>
            <a:r>
              <a:rPr lang="en-US" dirty="0"/>
              <a:t> miRNA </a:t>
            </a:r>
            <a:r>
              <a:rPr lang="en-US" dirty="0" smtClean="0"/>
              <a:t>cluster (miR-17,18,19 and 92)</a:t>
            </a:r>
            <a:endParaRPr lang="en-US" dirty="0"/>
          </a:p>
        </p:txBody>
      </p:sp>
      <p:sp>
        <p:nvSpPr>
          <p:cNvPr id="4" name="Rectangle 3"/>
          <p:cNvSpPr/>
          <p:nvPr/>
        </p:nvSpPr>
        <p:spPr>
          <a:xfrm>
            <a:off x="769620" y="4953000"/>
            <a:ext cx="6886498" cy="1477328"/>
          </a:xfrm>
          <a:prstGeom prst="rect">
            <a:avLst/>
          </a:prstGeom>
        </p:spPr>
        <p:txBody>
          <a:bodyPr wrap="square">
            <a:spAutoFit/>
          </a:bodyPr>
          <a:lstStyle/>
          <a:p>
            <a:r>
              <a:rPr lang="en-US" dirty="0" err="1"/>
              <a:t>F</a:t>
            </a:r>
            <a:r>
              <a:rPr lang="en-US" dirty="0" err="1" smtClean="0"/>
              <a:t>erroportin</a:t>
            </a:r>
            <a:r>
              <a:rPr lang="en-US" dirty="0" smtClean="0"/>
              <a:t> </a:t>
            </a:r>
            <a:r>
              <a:rPr lang="en-US" dirty="0"/>
              <a:t>(FPN) is the only known mammalian iron exporter. </a:t>
            </a:r>
            <a:r>
              <a:rPr lang="en-US" dirty="0" smtClean="0"/>
              <a:t> FPN </a:t>
            </a:r>
            <a:r>
              <a:rPr lang="en-US" dirty="0"/>
              <a:t>expression is regulated at the transcriptional level by hypoxia-inducible factor-2alpha (HIF2α). </a:t>
            </a:r>
            <a:endParaRPr lang="en-US" dirty="0" smtClean="0"/>
          </a:p>
          <a:p>
            <a:r>
              <a:rPr lang="en-US" dirty="0" smtClean="0"/>
              <a:t>miR-19 </a:t>
            </a:r>
            <a:r>
              <a:rPr lang="en-US" dirty="0"/>
              <a:t>promotes angiogenesis by directly targeting thrombospondin 1 (TSP-1) and connective tissue growth factor (CTGF</a:t>
            </a:r>
            <a:r>
              <a:rPr lang="en-US" dirty="0" smtClean="0"/>
              <a:t>)</a:t>
            </a:r>
            <a:endParaRPr lang="en-US" dirty="0"/>
          </a:p>
        </p:txBody>
      </p:sp>
    </p:spTree>
    <p:extLst>
      <p:ext uri="{BB962C8B-B14F-4D97-AF65-F5344CB8AC3E}">
        <p14:creationId xmlns:p14="http://schemas.microsoft.com/office/powerpoint/2010/main" val="216296323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122"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38200" y="1905000"/>
            <a:ext cx="6543675" cy="2770814"/>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3335601788"/>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381000" y="304800"/>
            <a:ext cx="8077200" cy="338554"/>
          </a:xfrm>
          <a:prstGeom prst="rect">
            <a:avLst/>
          </a:prstGeom>
        </p:spPr>
        <p:txBody>
          <a:bodyPr wrap="square">
            <a:spAutoFit/>
          </a:bodyPr>
          <a:lstStyle/>
          <a:p>
            <a:r>
              <a:rPr lang="en-US" sz="1600" b="1" dirty="0" smtClean="0"/>
              <a:t>Find the annotation file and design the probes, including probe regions</a:t>
            </a:r>
            <a:endParaRPr lang="en-US" sz="1600" b="1" dirty="0"/>
          </a:p>
        </p:txBody>
      </p:sp>
      <p:pic>
        <p:nvPicPr>
          <p:cNvPr id="10243" name="Picture 3"/>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57200" y="990600"/>
            <a:ext cx="8501063" cy="321408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4" name="Rectangle 3"/>
          <p:cNvSpPr/>
          <p:nvPr/>
        </p:nvSpPr>
        <p:spPr>
          <a:xfrm>
            <a:off x="159543" y="4481036"/>
            <a:ext cx="8155781" cy="738664"/>
          </a:xfrm>
          <a:prstGeom prst="rect">
            <a:avLst/>
          </a:prstGeom>
        </p:spPr>
        <p:txBody>
          <a:bodyPr wrap="square">
            <a:spAutoFit/>
          </a:bodyPr>
          <a:lstStyle/>
          <a:p>
            <a:r>
              <a:rPr lang="fr-FR" sz="1400" dirty="0" err="1"/>
              <a:t>Infinium</a:t>
            </a:r>
            <a:r>
              <a:rPr lang="fr-FR" sz="1400" dirty="0"/>
              <a:t> CoreExome-24 v1.2 Support </a:t>
            </a:r>
            <a:r>
              <a:rPr lang="fr-FR" sz="1400" dirty="0" smtClean="0"/>
              <a:t>Files (hg19 </a:t>
            </a:r>
            <a:r>
              <a:rPr lang="fr-FR" sz="1400" dirty="0" err="1" smtClean="0"/>
              <a:t>human</a:t>
            </a:r>
            <a:r>
              <a:rPr lang="fr-FR" sz="1400" dirty="0" smtClean="0"/>
              <a:t> </a:t>
            </a:r>
            <a:r>
              <a:rPr lang="fr-FR" sz="1400" dirty="0" err="1" smtClean="0"/>
              <a:t>genome</a:t>
            </a:r>
            <a:r>
              <a:rPr lang="fr-FR" sz="1400" dirty="0" smtClean="0"/>
              <a:t>)</a:t>
            </a:r>
          </a:p>
          <a:p>
            <a:endParaRPr lang="fr-FR" sz="1400" dirty="0"/>
          </a:p>
          <a:p>
            <a:r>
              <a:rPr lang="en-US" sz="1400" dirty="0"/>
              <a:t>https://</a:t>
            </a:r>
            <a:r>
              <a:rPr lang="en-US" sz="1400" dirty="0" smtClean="0"/>
              <a:t>support.illumina.com/downloads/infinium-coreexome-24-v1-2-support-files.html</a:t>
            </a:r>
            <a:endParaRPr lang="en-US" sz="1400" dirty="0"/>
          </a:p>
        </p:txBody>
      </p:sp>
    </p:spTree>
    <p:extLst>
      <p:ext uri="{BB962C8B-B14F-4D97-AF65-F5344CB8AC3E}">
        <p14:creationId xmlns:p14="http://schemas.microsoft.com/office/powerpoint/2010/main" val="3482965855"/>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26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09600" y="1066800"/>
            <a:ext cx="6067425" cy="79057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2" name="Rectangle 3"/>
          <p:cNvSpPr>
            <a:spLocks noChangeArrowheads="1"/>
          </p:cNvSpPr>
          <p:nvPr/>
        </p:nvSpPr>
        <p:spPr bwMode="auto">
          <a:xfrm>
            <a:off x="609600" y="2365920"/>
            <a:ext cx="7772400" cy="70788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altLang="en-US" sz="800" b="0" i="0" u="none" strike="noStrike" cap="none" normalizeH="0" baseline="0" dirty="0" smtClean="0">
                <a:ln>
                  <a:noFill/>
                </a:ln>
                <a:solidFill>
                  <a:srgbClr val="000000"/>
                </a:solidFill>
                <a:effectLst/>
                <a:latin typeface="Arial Unicode MS" pitchFamily="34" charset="-128"/>
                <a:cs typeface="Arial" pitchFamily="34" charset="0"/>
              </a:rPr>
              <a:t>&gt;hg19_dna range=chr12:4543246-4543643 5'pad=0 3'pad=0 strand=+ </a:t>
            </a:r>
            <a:r>
              <a:rPr kumimoji="0" lang="en-US" altLang="en-US" sz="800" b="0" i="0" u="none" strike="noStrike" cap="none" normalizeH="0" baseline="0" dirty="0" err="1" smtClean="0">
                <a:ln>
                  <a:noFill/>
                </a:ln>
                <a:solidFill>
                  <a:srgbClr val="000000"/>
                </a:solidFill>
                <a:effectLst/>
                <a:latin typeface="Arial Unicode MS" pitchFamily="34" charset="-128"/>
                <a:cs typeface="Arial" pitchFamily="34" charset="0"/>
              </a:rPr>
              <a:t>repeatMasking</a:t>
            </a:r>
            <a:r>
              <a:rPr kumimoji="0" lang="en-US" altLang="en-US" sz="800" b="0" i="0" u="none" strike="noStrike" cap="none" normalizeH="0" baseline="0" dirty="0" smtClean="0">
                <a:ln>
                  <a:noFill/>
                </a:ln>
                <a:solidFill>
                  <a:srgbClr val="000000"/>
                </a:solidFill>
                <a:effectLst/>
                <a:latin typeface="Arial Unicode MS" pitchFamily="34" charset="-128"/>
                <a:cs typeface="Arial" pitchFamily="34" charset="0"/>
              </a:rPr>
              <a:t>=none </a:t>
            </a:r>
          </a:p>
          <a:p>
            <a:pPr marL="0" marR="0" lvl="0" indent="0" algn="l" defTabSz="914400" rtl="0" eaLnBrk="1" fontAlgn="base" latinLnBrk="0" hangingPunct="1">
              <a:lnSpc>
                <a:spcPct val="100000"/>
              </a:lnSpc>
              <a:spcBef>
                <a:spcPct val="0"/>
              </a:spcBef>
              <a:spcAft>
                <a:spcPct val="0"/>
              </a:spcAft>
              <a:buClrTx/>
              <a:buSzTx/>
              <a:buFontTx/>
              <a:buNone/>
              <a:tabLst/>
            </a:pPr>
            <a:r>
              <a:rPr kumimoji="0" lang="en-US" altLang="en-US" sz="800" b="0" i="0" u="none" strike="noStrike" cap="none" normalizeH="0" baseline="0" dirty="0" smtClean="0">
                <a:ln>
                  <a:noFill/>
                </a:ln>
                <a:solidFill>
                  <a:srgbClr val="000000"/>
                </a:solidFill>
                <a:effectLst/>
                <a:latin typeface="Arial Unicode MS" pitchFamily="34" charset="-128"/>
                <a:cs typeface="Arial" pitchFamily="34" charset="0"/>
              </a:rPr>
              <a:t>AAACAACTGAGGTCTCCCCAAGCACAGGATAAGCCTGATTCAGAAGCCAT GGAGGGCAAGGGGAATTCTTCGCTGGTGCAAAATTTCAATCGAACAGATG ATGCTTTAAATCTGTGAGCCTTCTTTTGTGGGTCCTTAGATCCTGGGAAG GAAATGAGTGACAGTCATGATCGGGGACACCTTGCTGCCCCGCTTTACCC GTCCGTATTTGCTCAGGGCAATGTAGGTCCCTTGGTACAAGTCTGACTCG TAGGCATTGTAATTGTTGGGCAGGAGGGTTTCTCTGAACTTGCATTCTTC TTGGAAGCTGGGCTGTGGAAGACATGGGCAAACAGCAGAGACTGGGTTAC AAATGAGGAGTGCTGCAGATGCCAGCTGGGCCGCAGAGAGTAGGCCCC</a:t>
            </a:r>
            <a:r>
              <a:rPr kumimoji="0" lang="en-US" altLang="en-US" sz="400" b="0" i="0" u="none" strike="noStrike" cap="none" normalizeH="0" baseline="0" dirty="0" smtClean="0">
                <a:ln>
                  <a:noFill/>
                </a:ln>
                <a:solidFill>
                  <a:schemeClr val="tx1"/>
                </a:solidFill>
                <a:effectLst/>
                <a:latin typeface="Arial" pitchFamily="34" charset="0"/>
                <a:cs typeface="Arial" pitchFamily="34" charset="0"/>
              </a:rPr>
              <a:t> </a:t>
            </a:r>
            <a:endParaRPr kumimoji="0" lang="en-US" altLang="en-US" sz="1400" b="0" i="0" u="none" strike="noStrike" cap="none" normalizeH="0" baseline="0" dirty="0" smtClean="0">
              <a:ln>
                <a:noFill/>
              </a:ln>
              <a:solidFill>
                <a:schemeClr val="tx1"/>
              </a:solidFill>
              <a:effectLst/>
              <a:latin typeface="Arial" pitchFamily="34" charset="0"/>
              <a:cs typeface="Arial" pitchFamily="34" charset="0"/>
            </a:endParaRPr>
          </a:p>
        </p:txBody>
      </p:sp>
      <p:sp>
        <p:nvSpPr>
          <p:cNvPr id="4" name="Rectangle 3"/>
          <p:cNvSpPr/>
          <p:nvPr/>
        </p:nvSpPr>
        <p:spPr>
          <a:xfrm>
            <a:off x="381000" y="304800"/>
            <a:ext cx="8077200" cy="338554"/>
          </a:xfrm>
          <a:prstGeom prst="rect">
            <a:avLst/>
          </a:prstGeom>
        </p:spPr>
        <p:txBody>
          <a:bodyPr wrap="square">
            <a:spAutoFit/>
          </a:bodyPr>
          <a:lstStyle/>
          <a:p>
            <a:r>
              <a:rPr lang="en-US" sz="1600" b="1" dirty="0" smtClean="0"/>
              <a:t>FGF6: Exon 1</a:t>
            </a:r>
            <a:endParaRPr lang="en-US" sz="1600" b="1" dirty="0"/>
          </a:p>
        </p:txBody>
      </p:sp>
      <p:sp>
        <p:nvSpPr>
          <p:cNvPr id="3" name="Rectangle 4"/>
          <p:cNvSpPr>
            <a:spLocks noChangeArrowheads="1"/>
          </p:cNvSpPr>
          <p:nvPr/>
        </p:nvSpPr>
        <p:spPr bwMode="auto">
          <a:xfrm>
            <a:off x="647700" y="3429000"/>
            <a:ext cx="7696200" cy="106182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altLang="en-US" sz="900" b="0" i="0" u="none" strike="noStrike" cap="none" normalizeH="0" baseline="0" dirty="0" smtClean="0">
                <a:ln>
                  <a:noFill/>
                </a:ln>
                <a:solidFill>
                  <a:srgbClr val="000000"/>
                </a:solidFill>
                <a:effectLst/>
                <a:latin typeface="Arial Unicode MS" pitchFamily="34" charset="-128"/>
                <a:cs typeface="Arial" pitchFamily="34" charset="0"/>
              </a:rPr>
              <a:t>&gt;hg19_dna range=chr12:4553194-4553510 5'pad=0 3'pad=0 strand=+ </a:t>
            </a:r>
            <a:r>
              <a:rPr kumimoji="0" lang="en-US" altLang="en-US" sz="900" b="0" i="0" u="none" strike="noStrike" cap="none" normalizeH="0" baseline="0" dirty="0" err="1" smtClean="0">
                <a:ln>
                  <a:noFill/>
                </a:ln>
                <a:solidFill>
                  <a:srgbClr val="000000"/>
                </a:solidFill>
                <a:effectLst/>
                <a:latin typeface="Arial Unicode MS" pitchFamily="34" charset="-128"/>
                <a:cs typeface="Arial" pitchFamily="34" charset="0"/>
              </a:rPr>
              <a:t>repeatMasking</a:t>
            </a:r>
            <a:r>
              <a:rPr kumimoji="0" lang="en-US" altLang="en-US" sz="900" b="0" i="0" u="none" strike="noStrike" cap="none" normalizeH="0" baseline="0" dirty="0" smtClean="0">
                <a:ln>
                  <a:noFill/>
                </a:ln>
                <a:solidFill>
                  <a:srgbClr val="000000"/>
                </a:solidFill>
                <a:effectLst/>
                <a:latin typeface="Arial Unicode MS" pitchFamily="34" charset="-128"/>
                <a:cs typeface="Arial" pitchFamily="34" charset="0"/>
              </a:rPr>
              <a:t>=none CCATTTAGATAGTCACTTCTCTACTCAGGACTTCATATTATTTTCTTCAA CTGTGTAAGCATCAAGCCTTGTAAACCTGGCACTTCCCCGGCCTGGTGAA CTCACCGTTGCGTACAATCTTCCTTTACTGTTCATGGCAACGAAGAGGGC ACTTCTCACTCCAAAGAGACTCACCACGCCTCGCTCCACAGTGGAAATTT CCAGCAGGCCTGACAAGGAAAGGGGGGCCACATTACCTAAGGCTTGTGCA AATCAGAGTGGGAACTTGAGCCGACAAGGGCATCTCAGTCCATCCCCCTT CTCCTAGAAAGCCAGAC</a:t>
            </a:r>
            <a:r>
              <a:rPr kumimoji="0" lang="en-US" altLang="en-US" sz="500" b="0" i="0" u="none" strike="noStrike" cap="none" normalizeH="0" baseline="0" dirty="0" smtClean="0">
                <a:ln>
                  <a:noFill/>
                </a:ln>
                <a:solidFill>
                  <a:schemeClr val="tx1"/>
                </a:solidFill>
                <a:effectLst/>
                <a:latin typeface="Arial" pitchFamily="34" charset="0"/>
                <a:cs typeface="Arial" pitchFamily="34" charset="0"/>
              </a:rPr>
              <a:t> </a:t>
            </a:r>
            <a:endParaRPr kumimoji="0" lang="en-US" altLang="en-US" sz="1600" b="0" i="0" u="none" strike="noStrike" cap="none" normalizeH="0" baseline="0" dirty="0" smtClean="0">
              <a:ln>
                <a:noFill/>
              </a:ln>
              <a:solidFill>
                <a:schemeClr val="tx1"/>
              </a:solidFill>
              <a:effectLst/>
              <a:latin typeface="Arial" pitchFamily="34" charset="0"/>
              <a:cs typeface="Arial" pitchFamily="34" charset="0"/>
            </a:endParaRPr>
          </a:p>
        </p:txBody>
      </p:sp>
      <p:sp>
        <p:nvSpPr>
          <p:cNvPr id="5" name="Rectangle 5"/>
          <p:cNvSpPr>
            <a:spLocks noChangeArrowheads="1"/>
          </p:cNvSpPr>
          <p:nvPr/>
        </p:nvSpPr>
        <p:spPr bwMode="auto">
          <a:xfrm>
            <a:off x="581025" y="4794258"/>
            <a:ext cx="7467600" cy="107721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altLang="en-US" sz="800" b="0" i="0" u="none" strike="noStrike" cap="none" normalizeH="0" baseline="0" dirty="0" smtClean="0">
                <a:ln>
                  <a:noFill/>
                </a:ln>
                <a:solidFill>
                  <a:srgbClr val="000000"/>
                </a:solidFill>
                <a:effectLst/>
                <a:latin typeface="Arial Unicode MS" pitchFamily="34" charset="-128"/>
                <a:cs typeface="Arial" pitchFamily="34" charset="0"/>
              </a:rPr>
              <a:t>&gt;hg19_dna range=chr12:4554200-4554846 5'pad=0 3'pad=0 strand=+ </a:t>
            </a:r>
            <a:r>
              <a:rPr kumimoji="0" lang="en-US" altLang="en-US" sz="800" b="0" i="0" u="none" strike="noStrike" cap="none" normalizeH="0" baseline="0" dirty="0" err="1" smtClean="0">
                <a:ln>
                  <a:noFill/>
                </a:ln>
                <a:solidFill>
                  <a:srgbClr val="000000"/>
                </a:solidFill>
                <a:effectLst/>
                <a:latin typeface="Arial Unicode MS" pitchFamily="34" charset="-128"/>
                <a:cs typeface="Arial" pitchFamily="34" charset="0"/>
              </a:rPr>
              <a:t>repeatMasking</a:t>
            </a:r>
            <a:r>
              <a:rPr kumimoji="0" lang="en-US" altLang="en-US" sz="800" b="0" i="0" u="none" strike="noStrike" cap="none" normalizeH="0" baseline="0" dirty="0" smtClean="0">
                <a:ln>
                  <a:noFill/>
                </a:ln>
                <a:solidFill>
                  <a:srgbClr val="000000"/>
                </a:solidFill>
                <a:effectLst/>
                <a:latin typeface="Arial Unicode MS" pitchFamily="34" charset="-128"/>
                <a:cs typeface="Arial" pitchFamily="34" charset="0"/>
              </a:rPr>
              <a:t>=none CACCAGGATGCTTGGACCGCAGTATATTGAGCTTGCACCCAGGCAGGGTC ACGTGGAATCATCTAAGTGGTGAGCAGCATTTCTGCCCCCTTTATCGTGC ATCCTGTCCGCTAGAGCAGGGCCCCTTCACCTTTTAGCCCTGCATGAGCC CAAACCCCCAAGCGTCCCGACTGGCTGCAGCTGGCACTCACTGTAGGGGT TCTCCTCGTGGGTCCCGCTGATCCGGCCGTCGGGGAGCACCTGGAGGTGA AAGCCGATGCCCACGTTGCAGTAGAGCCTCCGCTGCCGCTTGATCCCCAC CAAATAGCCACTTTCCCAGTTCACCCCGGCAATCTCTCCAGCTAGCCCGG CGCGAGACCTGGACAGCAGGGTGCCCCAGCCCCTCGAGTCCAGCAGCGTG TTGTTGGCACGGGTGCCTGCAGGCGAGGGCACCACCATGCCCACTAGGAT GCCTAGGAAGACGAGAGCCCACAGCGTGCCCTGCAGACGTCCTGCTCCCC GGGACATAGTGATGAACAGTTTCTGTCCCAGGGCCATCCACCTTGCCTCT CAGGCACGTGGTCAGAATTAATGGCCCTAAAAATACCGCCCTTCTTGTTT TTCTCCCTCCGGCATGGCGGCAGGGGCTTATTTTTGGAAGGCAGATG</a:t>
            </a:r>
            <a:r>
              <a:rPr kumimoji="0" lang="en-US" altLang="en-US" sz="400" b="0" i="0" u="none" strike="noStrike" cap="none" normalizeH="0" baseline="0" dirty="0" smtClean="0">
                <a:ln>
                  <a:noFill/>
                </a:ln>
                <a:solidFill>
                  <a:schemeClr val="tx1"/>
                </a:solidFill>
                <a:effectLst/>
                <a:latin typeface="Arial" pitchFamily="34" charset="0"/>
                <a:cs typeface="Arial" pitchFamily="34" charset="0"/>
              </a:rPr>
              <a:t> </a:t>
            </a:r>
            <a:endParaRPr kumimoji="0" lang="en-US" altLang="en-US" sz="1400" b="0" i="0" u="none" strike="noStrike" cap="none" normalizeH="0" baseline="0" dirty="0" smtClean="0">
              <a:ln>
                <a:noFill/>
              </a:ln>
              <a:solidFill>
                <a:schemeClr val="tx1"/>
              </a:solidFill>
              <a:effectLst/>
              <a:latin typeface="Arial" pitchFamily="34" charset="0"/>
              <a:cs typeface="Arial" pitchFamily="34" charset="0"/>
            </a:endParaRPr>
          </a:p>
        </p:txBody>
      </p:sp>
    </p:spTree>
    <p:extLst>
      <p:ext uri="{BB962C8B-B14F-4D97-AF65-F5344CB8AC3E}">
        <p14:creationId xmlns:p14="http://schemas.microsoft.com/office/powerpoint/2010/main" val="2892650652"/>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290"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33375" y="377336"/>
            <a:ext cx="8394929" cy="33528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2" name="Rectangle 1"/>
          <p:cNvSpPr/>
          <p:nvPr/>
        </p:nvSpPr>
        <p:spPr>
          <a:xfrm>
            <a:off x="523875" y="3886200"/>
            <a:ext cx="7239000" cy="276999"/>
          </a:xfrm>
          <a:prstGeom prst="rect">
            <a:avLst/>
          </a:prstGeom>
        </p:spPr>
        <p:txBody>
          <a:bodyPr wrap="square">
            <a:spAutoFit/>
          </a:bodyPr>
          <a:lstStyle/>
          <a:p>
            <a:r>
              <a:rPr lang="en-US" sz="1200" dirty="0" smtClean="0"/>
              <a:t>http://exac.broadinstitute.org/variant/4-186320906-C-G</a:t>
            </a:r>
            <a:endParaRPr lang="en-US" sz="1200" dirty="0"/>
          </a:p>
        </p:txBody>
      </p:sp>
      <p:sp>
        <p:nvSpPr>
          <p:cNvPr id="4" name="Rectangle 3"/>
          <p:cNvSpPr/>
          <p:nvPr/>
        </p:nvSpPr>
        <p:spPr>
          <a:xfrm>
            <a:off x="133350" y="69559"/>
            <a:ext cx="7239000" cy="307777"/>
          </a:xfrm>
          <a:prstGeom prst="rect">
            <a:avLst/>
          </a:prstGeom>
        </p:spPr>
        <p:txBody>
          <a:bodyPr wrap="square">
            <a:spAutoFit/>
          </a:bodyPr>
          <a:lstStyle/>
          <a:p>
            <a:r>
              <a:rPr lang="en-US" sz="1400" b="1" dirty="0" smtClean="0"/>
              <a:t>Nature genetics:  first GWAS for </a:t>
            </a:r>
            <a:r>
              <a:rPr lang="en-US" sz="1400" b="1" dirty="0" err="1" smtClean="0"/>
              <a:t>SSc</a:t>
            </a:r>
            <a:r>
              <a:rPr lang="en-US" sz="1400" b="1" smtClean="0"/>
              <a:t>. </a:t>
            </a:r>
            <a:endParaRPr lang="en-US" sz="1400" b="1" dirty="0"/>
          </a:p>
        </p:txBody>
      </p:sp>
    </p:spTree>
    <p:extLst>
      <p:ext uri="{BB962C8B-B14F-4D97-AF65-F5344CB8AC3E}">
        <p14:creationId xmlns:p14="http://schemas.microsoft.com/office/powerpoint/2010/main" val="3280620201"/>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52400" y="1295400"/>
            <a:ext cx="8669915" cy="34290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2" name="Rectangle 1"/>
          <p:cNvSpPr/>
          <p:nvPr/>
        </p:nvSpPr>
        <p:spPr>
          <a:xfrm>
            <a:off x="228600" y="2057400"/>
            <a:ext cx="8593715" cy="304800"/>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Rectangle 3"/>
          <p:cNvSpPr/>
          <p:nvPr/>
        </p:nvSpPr>
        <p:spPr>
          <a:xfrm>
            <a:off x="228600" y="2590800"/>
            <a:ext cx="8593715" cy="304800"/>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Box 2"/>
          <p:cNvSpPr txBox="1"/>
          <p:nvPr/>
        </p:nvSpPr>
        <p:spPr>
          <a:xfrm>
            <a:off x="3000441" y="457200"/>
            <a:ext cx="3547061" cy="369332"/>
          </a:xfrm>
          <a:prstGeom prst="rect">
            <a:avLst/>
          </a:prstGeom>
          <a:noFill/>
        </p:spPr>
        <p:txBody>
          <a:bodyPr wrap="none" rtlCol="0">
            <a:spAutoFit/>
          </a:bodyPr>
          <a:lstStyle/>
          <a:p>
            <a:r>
              <a:rPr lang="en-US" dirty="0" smtClean="0"/>
              <a:t>Inclusion criteria: Hemochromatosis</a:t>
            </a:r>
            <a:endParaRPr lang="en-US" dirty="0"/>
          </a:p>
        </p:txBody>
      </p:sp>
      <p:sp>
        <p:nvSpPr>
          <p:cNvPr id="6" name="TextBox 5"/>
          <p:cNvSpPr txBox="1"/>
          <p:nvPr/>
        </p:nvSpPr>
        <p:spPr>
          <a:xfrm>
            <a:off x="237858" y="5105400"/>
            <a:ext cx="6802375" cy="646331"/>
          </a:xfrm>
          <a:prstGeom prst="rect">
            <a:avLst/>
          </a:prstGeom>
          <a:noFill/>
        </p:spPr>
        <p:txBody>
          <a:bodyPr wrap="none" rtlCol="0">
            <a:spAutoFit/>
          </a:bodyPr>
          <a:lstStyle/>
          <a:p>
            <a:r>
              <a:rPr lang="en-US" b="1" dirty="0" smtClean="0">
                <a:solidFill>
                  <a:srgbClr val="7030A0"/>
                </a:solidFill>
              </a:rPr>
              <a:t>Serum transferrin saturation(STS)  &gt;45%</a:t>
            </a:r>
          </a:p>
          <a:p>
            <a:r>
              <a:rPr lang="en-US" b="1" dirty="0" smtClean="0">
                <a:solidFill>
                  <a:srgbClr val="7030A0"/>
                </a:solidFill>
              </a:rPr>
              <a:t>Serum </a:t>
            </a:r>
            <a:r>
              <a:rPr lang="en-US" b="1" dirty="0">
                <a:solidFill>
                  <a:srgbClr val="7030A0"/>
                </a:solidFill>
              </a:rPr>
              <a:t>ferritin levels &gt;300 ng/mL in males and &gt;200 ng/mL in </a:t>
            </a:r>
            <a:r>
              <a:rPr lang="en-US" b="1" dirty="0" smtClean="0">
                <a:solidFill>
                  <a:srgbClr val="7030A0"/>
                </a:solidFill>
              </a:rPr>
              <a:t>females</a:t>
            </a:r>
            <a:endParaRPr lang="en-US" b="1" dirty="0">
              <a:solidFill>
                <a:srgbClr val="7030A0"/>
              </a:solidFill>
            </a:endParaRPr>
          </a:p>
        </p:txBody>
      </p:sp>
      <p:sp>
        <p:nvSpPr>
          <p:cNvPr id="8" name="Rectangle 7"/>
          <p:cNvSpPr/>
          <p:nvPr/>
        </p:nvSpPr>
        <p:spPr>
          <a:xfrm>
            <a:off x="1523999" y="6227008"/>
            <a:ext cx="7848599" cy="461665"/>
          </a:xfrm>
          <a:prstGeom prst="rect">
            <a:avLst/>
          </a:prstGeom>
        </p:spPr>
        <p:txBody>
          <a:bodyPr wrap="square">
            <a:spAutoFit/>
          </a:bodyPr>
          <a:lstStyle/>
          <a:p>
            <a:r>
              <a:rPr lang="en-US" sz="1200" dirty="0" smtClean="0"/>
              <a:t>Brandhagen</a:t>
            </a:r>
            <a:r>
              <a:rPr lang="en-US" sz="1200" dirty="0"/>
              <a:t>, D.J., V.F. Fairbanks, and W. </a:t>
            </a:r>
            <a:r>
              <a:rPr lang="en-US" sz="1200" dirty="0" err="1"/>
              <a:t>Baldus</a:t>
            </a:r>
            <a:r>
              <a:rPr lang="en-US" sz="1200" dirty="0"/>
              <a:t>, </a:t>
            </a:r>
            <a:r>
              <a:rPr lang="en-US" sz="1200" i="1" dirty="0"/>
              <a:t>Recognition and management of hereditary hemochromatosis.</a:t>
            </a:r>
            <a:r>
              <a:rPr lang="en-US" sz="1200" dirty="0"/>
              <a:t> Am Fam Physician, 2002. </a:t>
            </a:r>
            <a:r>
              <a:rPr lang="en-US" sz="1200" b="1" dirty="0"/>
              <a:t>65</a:t>
            </a:r>
            <a:r>
              <a:rPr lang="en-US" sz="1200" dirty="0"/>
              <a:t>(5): p. 853-60</a:t>
            </a:r>
            <a:r>
              <a:rPr lang="en-US" sz="1200" dirty="0" smtClean="0"/>
              <a:t>.</a:t>
            </a:r>
            <a:endParaRPr lang="en-US" sz="1200" dirty="0"/>
          </a:p>
        </p:txBody>
      </p:sp>
    </p:spTree>
    <p:extLst>
      <p:ext uri="{BB962C8B-B14F-4D97-AF65-F5344CB8AC3E}">
        <p14:creationId xmlns:p14="http://schemas.microsoft.com/office/powerpoint/2010/main" val="8006997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 name="Picture 15"/>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990600" y="1752600"/>
            <a:ext cx="5673035" cy="3533551"/>
          </a:xfrm>
          <a:prstGeom prst="rect">
            <a:avLst/>
          </a:prstGeom>
        </p:spPr>
      </p:pic>
      <p:sp>
        <p:nvSpPr>
          <p:cNvPr id="17" name="Rectangle 16"/>
          <p:cNvSpPr/>
          <p:nvPr/>
        </p:nvSpPr>
        <p:spPr>
          <a:xfrm>
            <a:off x="3754297" y="1981200"/>
            <a:ext cx="1524000" cy="3600986"/>
          </a:xfrm>
          <a:prstGeom prst="rect">
            <a:avLst/>
          </a:prstGeom>
        </p:spPr>
        <p:txBody>
          <a:bodyPr wrap="square">
            <a:spAutoFit/>
          </a:bodyPr>
          <a:lstStyle/>
          <a:p>
            <a:r>
              <a:rPr lang="en-US" sz="1200" b="1" dirty="0">
                <a:solidFill>
                  <a:srgbClr val="00B050"/>
                </a:solidFill>
              </a:rPr>
              <a:t>FGF6</a:t>
            </a:r>
          </a:p>
          <a:p>
            <a:r>
              <a:rPr lang="en-US" sz="1200" b="1" dirty="0">
                <a:solidFill>
                  <a:srgbClr val="00B050"/>
                </a:solidFill>
              </a:rPr>
              <a:t>FGF23</a:t>
            </a:r>
          </a:p>
          <a:p>
            <a:endParaRPr lang="en-US" sz="1200" b="1" dirty="0">
              <a:solidFill>
                <a:srgbClr val="00B050"/>
              </a:solidFill>
            </a:endParaRPr>
          </a:p>
          <a:p>
            <a:r>
              <a:rPr lang="en-US" sz="1200" b="1" dirty="0">
                <a:solidFill>
                  <a:srgbClr val="00B050"/>
                </a:solidFill>
              </a:rPr>
              <a:t>PPP3CA</a:t>
            </a:r>
          </a:p>
          <a:p>
            <a:r>
              <a:rPr lang="en-US" sz="1200" b="1" dirty="0">
                <a:solidFill>
                  <a:srgbClr val="00B050"/>
                </a:solidFill>
              </a:rPr>
              <a:t>SIK3</a:t>
            </a:r>
          </a:p>
          <a:p>
            <a:endParaRPr lang="en-US" sz="1200" b="1" dirty="0">
              <a:solidFill>
                <a:srgbClr val="00B050"/>
              </a:solidFill>
            </a:endParaRPr>
          </a:p>
          <a:p>
            <a:r>
              <a:rPr lang="en-US" sz="1200" b="1" dirty="0">
                <a:solidFill>
                  <a:srgbClr val="00B050"/>
                </a:solidFill>
              </a:rPr>
              <a:t>LRRC16A</a:t>
            </a:r>
          </a:p>
          <a:p>
            <a:r>
              <a:rPr lang="en-US" sz="1200" b="1" dirty="0">
                <a:solidFill>
                  <a:srgbClr val="00B050"/>
                </a:solidFill>
              </a:rPr>
              <a:t>SLC17A3</a:t>
            </a:r>
          </a:p>
          <a:p>
            <a:r>
              <a:rPr lang="en-US" sz="1200" b="1" dirty="0">
                <a:solidFill>
                  <a:srgbClr val="00B050"/>
                </a:solidFill>
              </a:rPr>
              <a:t>SLC17A1</a:t>
            </a:r>
          </a:p>
          <a:p>
            <a:endParaRPr lang="en-US" sz="1200" b="1" dirty="0">
              <a:solidFill>
                <a:srgbClr val="00B050"/>
              </a:solidFill>
            </a:endParaRPr>
          </a:p>
          <a:p>
            <a:r>
              <a:rPr lang="en-US" sz="1200" b="1" dirty="0" smtClean="0">
                <a:solidFill>
                  <a:srgbClr val="00B050"/>
                </a:solidFill>
              </a:rPr>
              <a:t>TF</a:t>
            </a:r>
          </a:p>
          <a:p>
            <a:r>
              <a:rPr lang="en-US" sz="1200" b="1" dirty="0" smtClean="0">
                <a:solidFill>
                  <a:srgbClr val="00B050"/>
                </a:solidFill>
              </a:rPr>
              <a:t>FPN</a:t>
            </a:r>
            <a:endParaRPr lang="en-US" sz="1200" b="1" dirty="0">
              <a:solidFill>
                <a:srgbClr val="00B050"/>
              </a:solidFill>
            </a:endParaRPr>
          </a:p>
          <a:p>
            <a:r>
              <a:rPr lang="en-US" sz="1200" b="1" dirty="0">
                <a:solidFill>
                  <a:srgbClr val="00B050"/>
                </a:solidFill>
              </a:rPr>
              <a:t>CDH10</a:t>
            </a:r>
          </a:p>
          <a:p>
            <a:r>
              <a:rPr lang="en-US" sz="1200" b="1" dirty="0">
                <a:solidFill>
                  <a:srgbClr val="00B050"/>
                </a:solidFill>
              </a:rPr>
              <a:t>SLC40A1</a:t>
            </a:r>
          </a:p>
          <a:p>
            <a:r>
              <a:rPr lang="en-US" sz="1200" b="1" dirty="0">
                <a:solidFill>
                  <a:srgbClr val="00B050"/>
                </a:solidFill>
              </a:rPr>
              <a:t>HFE</a:t>
            </a:r>
          </a:p>
          <a:p>
            <a:r>
              <a:rPr lang="en-US" sz="1200" b="1" dirty="0">
                <a:solidFill>
                  <a:srgbClr val="00B050"/>
                </a:solidFill>
              </a:rPr>
              <a:t>TMPRSS6</a:t>
            </a:r>
          </a:p>
          <a:p>
            <a:r>
              <a:rPr lang="en-US" sz="1200" b="1" dirty="0">
                <a:solidFill>
                  <a:srgbClr val="00B050"/>
                </a:solidFill>
              </a:rPr>
              <a:t>TFR2</a:t>
            </a:r>
          </a:p>
          <a:p>
            <a:r>
              <a:rPr lang="en-US" sz="1200" b="1" dirty="0">
                <a:solidFill>
                  <a:srgbClr val="00B050"/>
                </a:solidFill>
              </a:rPr>
              <a:t>STON1</a:t>
            </a:r>
          </a:p>
          <a:p>
            <a:endParaRPr lang="en-US" sz="1200" b="1" dirty="0">
              <a:solidFill>
                <a:srgbClr val="00B050"/>
              </a:solidFill>
            </a:endParaRPr>
          </a:p>
        </p:txBody>
      </p:sp>
      <p:sp>
        <p:nvSpPr>
          <p:cNvPr id="18" name="Rectangle 17"/>
          <p:cNvSpPr/>
          <p:nvPr/>
        </p:nvSpPr>
        <p:spPr>
          <a:xfrm>
            <a:off x="1384020" y="241816"/>
            <a:ext cx="6207405" cy="646331"/>
          </a:xfrm>
          <a:prstGeom prst="rect">
            <a:avLst/>
          </a:prstGeom>
        </p:spPr>
        <p:txBody>
          <a:bodyPr wrap="none">
            <a:spAutoFit/>
          </a:bodyPr>
          <a:lstStyle/>
          <a:p>
            <a:pPr algn="ctr"/>
            <a:r>
              <a:rPr lang="en-US" dirty="0">
                <a:latin typeface="Arial Black" panose="020B0A04020102020204" pitchFamily="34" charset="0"/>
              </a:rPr>
              <a:t>Result </a:t>
            </a:r>
            <a:r>
              <a:rPr lang="en-US" dirty="0" smtClean="0">
                <a:latin typeface="Arial Black" panose="020B0A04020102020204" pitchFamily="34" charset="0"/>
              </a:rPr>
              <a:t>2: In vitro cell study</a:t>
            </a:r>
            <a:endParaRPr lang="en-US" dirty="0">
              <a:latin typeface="Arial Black" panose="020B0A04020102020204" pitchFamily="34" charset="0"/>
            </a:endParaRPr>
          </a:p>
          <a:p>
            <a:pPr algn="ctr"/>
            <a:r>
              <a:rPr lang="en-US" b="1" dirty="0" smtClean="0">
                <a:solidFill>
                  <a:srgbClr val="00B050"/>
                </a:solidFill>
              </a:rPr>
              <a:t>FGF6 and FGF23: Biology </a:t>
            </a:r>
            <a:r>
              <a:rPr lang="en-US" b="1" dirty="0">
                <a:solidFill>
                  <a:srgbClr val="00B050"/>
                </a:solidFill>
              </a:rPr>
              <a:t>Function in iron metabolism pathway </a:t>
            </a:r>
          </a:p>
        </p:txBody>
      </p:sp>
      <p:sp>
        <p:nvSpPr>
          <p:cNvPr id="19" name="Rectangle 18"/>
          <p:cNvSpPr/>
          <p:nvPr/>
        </p:nvSpPr>
        <p:spPr>
          <a:xfrm>
            <a:off x="152400" y="1676400"/>
            <a:ext cx="4419600" cy="372112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9"/>
          <p:cNvSpPr/>
          <p:nvPr/>
        </p:nvSpPr>
        <p:spPr>
          <a:xfrm>
            <a:off x="4682435" y="1676400"/>
            <a:ext cx="4419600" cy="372112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p:cNvSpPr/>
          <p:nvPr/>
        </p:nvSpPr>
        <p:spPr>
          <a:xfrm>
            <a:off x="152400" y="1346986"/>
            <a:ext cx="4661938" cy="276999"/>
          </a:xfrm>
          <a:prstGeom prst="rect">
            <a:avLst/>
          </a:prstGeom>
        </p:spPr>
        <p:txBody>
          <a:bodyPr wrap="square">
            <a:spAutoFit/>
          </a:bodyPr>
          <a:lstStyle/>
          <a:p>
            <a:r>
              <a:rPr lang="en-US" sz="1200" b="1" dirty="0">
                <a:solidFill>
                  <a:srgbClr val="00B050"/>
                </a:solidFill>
              </a:rPr>
              <a:t>iron </a:t>
            </a:r>
            <a:r>
              <a:rPr lang="en-US" sz="1200" b="1" dirty="0" smtClean="0">
                <a:solidFill>
                  <a:srgbClr val="00B050"/>
                </a:solidFill>
              </a:rPr>
              <a:t>metabolism gene transcriptome network turbulence (regulator)</a:t>
            </a:r>
            <a:endParaRPr lang="en-US" sz="1200" b="1" dirty="0">
              <a:solidFill>
                <a:srgbClr val="00B050"/>
              </a:solidFill>
            </a:endParaRPr>
          </a:p>
        </p:txBody>
      </p:sp>
      <p:sp>
        <p:nvSpPr>
          <p:cNvPr id="22" name="Rectangle 21"/>
          <p:cNvSpPr/>
          <p:nvPr/>
        </p:nvSpPr>
        <p:spPr>
          <a:xfrm>
            <a:off x="4682435" y="1346985"/>
            <a:ext cx="4156765" cy="276999"/>
          </a:xfrm>
          <a:prstGeom prst="rect">
            <a:avLst/>
          </a:prstGeom>
        </p:spPr>
        <p:txBody>
          <a:bodyPr wrap="square">
            <a:spAutoFit/>
          </a:bodyPr>
          <a:lstStyle/>
          <a:p>
            <a:r>
              <a:rPr lang="en-US" sz="1200" b="1" dirty="0">
                <a:solidFill>
                  <a:srgbClr val="00B050"/>
                </a:solidFill>
              </a:rPr>
              <a:t>iron </a:t>
            </a:r>
            <a:r>
              <a:rPr lang="en-US" sz="1200" b="1" dirty="0" smtClean="0">
                <a:solidFill>
                  <a:srgbClr val="00B050"/>
                </a:solidFill>
              </a:rPr>
              <a:t>metabolism protein cell locating turbulence (</a:t>
            </a:r>
            <a:r>
              <a:rPr lang="en-US" sz="1200" b="1" dirty="0">
                <a:solidFill>
                  <a:srgbClr val="00B050"/>
                </a:solidFill>
              </a:rPr>
              <a:t>Carrier</a:t>
            </a:r>
            <a:r>
              <a:rPr lang="en-US" sz="1200" b="1" dirty="0" smtClean="0">
                <a:solidFill>
                  <a:srgbClr val="00B050"/>
                </a:solidFill>
              </a:rPr>
              <a:t>) </a:t>
            </a:r>
            <a:endParaRPr lang="en-US" sz="1200" b="1" dirty="0">
              <a:solidFill>
                <a:srgbClr val="00B050"/>
              </a:solidFill>
            </a:endParaRPr>
          </a:p>
        </p:txBody>
      </p:sp>
      <p:sp>
        <p:nvSpPr>
          <p:cNvPr id="23" name="Rectangle 22"/>
          <p:cNvSpPr/>
          <p:nvPr/>
        </p:nvSpPr>
        <p:spPr>
          <a:xfrm>
            <a:off x="4682435" y="1752600"/>
            <a:ext cx="4156765" cy="830997"/>
          </a:xfrm>
          <a:prstGeom prst="rect">
            <a:avLst/>
          </a:prstGeom>
        </p:spPr>
        <p:txBody>
          <a:bodyPr wrap="square">
            <a:spAutoFit/>
          </a:bodyPr>
          <a:lstStyle/>
          <a:p>
            <a:r>
              <a:rPr lang="en-US" sz="1200" dirty="0" smtClean="0"/>
              <a:t>Hemoglobin (</a:t>
            </a:r>
            <a:r>
              <a:rPr lang="en-US" sz="1200" dirty="0"/>
              <a:t>HBA1, HBA2, and HBB</a:t>
            </a:r>
            <a:r>
              <a:rPr lang="en-US" sz="1200" dirty="0" smtClean="0"/>
              <a:t>)</a:t>
            </a:r>
          </a:p>
          <a:p>
            <a:r>
              <a:rPr lang="en-US" sz="1200" dirty="0" smtClean="0"/>
              <a:t>Ferritin (FTH1)</a:t>
            </a:r>
            <a:endParaRPr lang="en-US" sz="1200" dirty="0"/>
          </a:p>
          <a:p>
            <a:r>
              <a:rPr lang="en-US" sz="1200" dirty="0" err="1" smtClean="0">
                <a:hlinkClick r:id="rId3" tooltip="Transferrin"/>
              </a:rPr>
              <a:t>L</a:t>
            </a:r>
            <a:r>
              <a:rPr lang="en-US" sz="1200" dirty="0" err="1" smtClean="0">
                <a:hlinkClick r:id="rId4" tooltip="Lactoferrin"/>
              </a:rPr>
              <a:t>actoferrin</a:t>
            </a:r>
            <a:r>
              <a:rPr lang="en-US" sz="1200" dirty="0"/>
              <a:t> </a:t>
            </a:r>
            <a:r>
              <a:rPr lang="en-US" sz="1200" dirty="0" smtClean="0"/>
              <a:t>(LT/LFT)</a:t>
            </a:r>
            <a:endParaRPr lang="en-US" sz="1200" dirty="0"/>
          </a:p>
          <a:p>
            <a:r>
              <a:rPr lang="en-US" sz="1200" dirty="0" smtClean="0">
                <a:hlinkClick r:id="rId3" tooltip="Transferrin"/>
              </a:rPr>
              <a:t>transferrin</a:t>
            </a:r>
            <a:r>
              <a:rPr lang="en-US" sz="1200" dirty="0"/>
              <a:t> </a:t>
            </a:r>
            <a:r>
              <a:rPr lang="en-US" sz="1200" dirty="0" smtClean="0"/>
              <a:t>(TF)</a:t>
            </a:r>
            <a:endParaRPr lang="en-US" sz="1200" b="1" dirty="0">
              <a:solidFill>
                <a:srgbClr val="00B050"/>
              </a:solidFill>
            </a:endParaRPr>
          </a:p>
        </p:txBody>
      </p:sp>
      <p:sp>
        <p:nvSpPr>
          <p:cNvPr id="24" name="Rectangle 23"/>
          <p:cNvSpPr/>
          <p:nvPr/>
        </p:nvSpPr>
        <p:spPr>
          <a:xfrm>
            <a:off x="4682435" y="3858622"/>
            <a:ext cx="4572000" cy="1384995"/>
          </a:xfrm>
          <a:prstGeom prst="rect">
            <a:avLst/>
          </a:prstGeom>
        </p:spPr>
        <p:txBody>
          <a:bodyPr>
            <a:spAutoFit/>
          </a:bodyPr>
          <a:lstStyle/>
          <a:p>
            <a:r>
              <a:rPr lang="en-US" sz="1050" b="1" dirty="0"/>
              <a:t>Iron-binding proteins</a:t>
            </a:r>
            <a:r>
              <a:rPr lang="en-US" sz="1050" dirty="0"/>
              <a:t> are </a:t>
            </a:r>
            <a:r>
              <a:rPr lang="en-US" sz="1050" dirty="0">
                <a:hlinkClick r:id="rId5" tooltip="Carrier protein"/>
              </a:rPr>
              <a:t>carrier proteins</a:t>
            </a:r>
            <a:r>
              <a:rPr lang="en-US" sz="1050" dirty="0"/>
              <a:t> and </a:t>
            </a:r>
            <a:r>
              <a:rPr lang="en-US" sz="1050" dirty="0" err="1">
                <a:hlinkClick r:id="rId6" tooltip="Metalloprotein"/>
              </a:rPr>
              <a:t>metalloproteins</a:t>
            </a:r>
            <a:r>
              <a:rPr lang="en-US" sz="1050" dirty="0"/>
              <a:t> which play many important roles in </a:t>
            </a:r>
            <a:r>
              <a:rPr lang="en-US" sz="1050" dirty="0">
                <a:hlinkClick r:id="rId7" tooltip="Metabolism"/>
              </a:rPr>
              <a:t>metabolism</a:t>
            </a:r>
            <a:r>
              <a:rPr lang="en-US" sz="1050" dirty="0"/>
              <a:t>. Iron is required by humans and bacteria for enzymes and metabolism to function properly. Iron-binding proteins bind iron tightly which make it unavailable for microbial use, limiting growth. Four iron-binding proteins are Hemoglobin, Ferritin, </a:t>
            </a:r>
            <a:r>
              <a:rPr lang="en-US" sz="1050" dirty="0" err="1">
                <a:hlinkClick r:id="rId4" tooltip="Lactoferrin"/>
              </a:rPr>
              <a:t>lactoferrin</a:t>
            </a:r>
            <a:r>
              <a:rPr lang="en-US" sz="1050" dirty="0"/>
              <a:t> and </a:t>
            </a:r>
            <a:r>
              <a:rPr lang="en-US" sz="1050" dirty="0">
                <a:hlinkClick r:id="rId3" tooltip="Transferrin"/>
              </a:rPr>
              <a:t>transferrin</a:t>
            </a:r>
            <a:r>
              <a:rPr lang="en-US" sz="1050" dirty="0"/>
              <a:t>. Hemoglobin is located in red blood cells. Transferrin is found in blood and tissue fluids. </a:t>
            </a:r>
            <a:r>
              <a:rPr lang="en-US" sz="1050" dirty="0" err="1"/>
              <a:t>Lactoferrin</a:t>
            </a:r>
            <a:r>
              <a:rPr lang="en-US" sz="1050" dirty="0"/>
              <a:t> is found in milk, blood, tears and saliva. Ferritin is found in every cell type.</a:t>
            </a:r>
          </a:p>
        </p:txBody>
      </p:sp>
      <p:sp>
        <p:nvSpPr>
          <p:cNvPr id="25" name="Rectangle 24"/>
          <p:cNvSpPr/>
          <p:nvPr/>
        </p:nvSpPr>
        <p:spPr>
          <a:xfrm>
            <a:off x="144780" y="5105117"/>
            <a:ext cx="4661938" cy="276999"/>
          </a:xfrm>
          <a:prstGeom prst="rect">
            <a:avLst/>
          </a:prstGeom>
        </p:spPr>
        <p:txBody>
          <a:bodyPr wrap="square">
            <a:spAutoFit/>
          </a:bodyPr>
          <a:lstStyle/>
          <a:p>
            <a:r>
              <a:rPr lang="en-US" sz="1200" b="1" dirty="0">
                <a:solidFill>
                  <a:srgbClr val="00B050"/>
                </a:solidFill>
              </a:rPr>
              <a:t>https://string-db.org</a:t>
            </a:r>
            <a:r>
              <a:rPr lang="en-US" sz="1200" b="1" dirty="0" smtClean="0">
                <a:solidFill>
                  <a:srgbClr val="00B050"/>
                </a:solidFill>
              </a:rPr>
              <a:t>/</a:t>
            </a:r>
            <a:endParaRPr lang="en-US" sz="1200" b="1" dirty="0">
              <a:solidFill>
                <a:srgbClr val="00B050"/>
              </a:solidFill>
            </a:endParaRPr>
          </a:p>
        </p:txBody>
      </p:sp>
      <p:sp>
        <p:nvSpPr>
          <p:cNvPr id="26" name="Rectangle 25"/>
          <p:cNvSpPr/>
          <p:nvPr/>
        </p:nvSpPr>
        <p:spPr>
          <a:xfrm>
            <a:off x="5029200" y="5598083"/>
            <a:ext cx="2264081" cy="923330"/>
          </a:xfrm>
          <a:prstGeom prst="rect">
            <a:avLst/>
          </a:prstGeom>
        </p:spPr>
        <p:txBody>
          <a:bodyPr wrap="none">
            <a:spAutoFit/>
          </a:bodyPr>
          <a:lstStyle/>
          <a:p>
            <a:r>
              <a:rPr lang="en-US" b="1" dirty="0" smtClean="0">
                <a:solidFill>
                  <a:srgbClr val="00B050"/>
                </a:solidFill>
              </a:rPr>
              <a:t>Figure 1. (a): Network</a:t>
            </a:r>
            <a:endParaRPr lang="en-US" dirty="0" smtClean="0"/>
          </a:p>
          <a:p>
            <a:r>
              <a:rPr lang="en-US" b="1" dirty="0">
                <a:solidFill>
                  <a:srgbClr val="00B050"/>
                </a:solidFill>
              </a:rPr>
              <a:t>Figure 1. </a:t>
            </a:r>
            <a:r>
              <a:rPr lang="en-US" b="1" dirty="0" smtClean="0">
                <a:solidFill>
                  <a:srgbClr val="00B050"/>
                </a:solidFill>
              </a:rPr>
              <a:t>(b): location</a:t>
            </a:r>
            <a:endParaRPr lang="en-US" b="1" dirty="0">
              <a:solidFill>
                <a:srgbClr val="00B050"/>
              </a:solidFill>
            </a:endParaRPr>
          </a:p>
          <a:p>
            <a:endParaRPr lang="en-US" dirty="0"/>
          </a:p>
        </p:txBody>
      </p:sp>
      <p:sp>
        <p:nvSpPr>
          <p:cNvPr id="27" name="Rectangle 26"/>
          <p:cNvSpPr/>
          <p:nvPr/>
        </p:nvSpPr>
        <p:spPr>
          <a:xfrm>
            <a:off x="76200" y="5578051"/>
            <a:ext cx="4572000" cy="1200329"/>
          </a:xfrm>
          <a:prstGeom prst="rect">
            <a:avLst/>
          </a:prstGeom>
        </p:spPr>
        <p:txBody>
          <a:bodyPr>
            <a:spAutoFit/>
          </a:bodyPr>
          <a:lstStyle/>
          <a:p>
            <a:endParaRPr lang="en-US" b="1" dirty="0">
              <a:solidFill>
                <a:srgbClr val="00B050"/>
              </a:solidFill>
            </a:endParaRPr>
          </a:p>
          <a:p>
            <a:r>
              <a:rPr lang="en-US" b="1" dirty="0">
                <a:solidFill>
                  <a:srgbClr val="00B050"/>
                </a:solidFill>
              </a:rPr>
              <a:t>KEGG pathway(?)</a:t>
            </a:r>
          </a:p>
          <a:p>
            <a:endParaRPr lang="en-US" b="1" dirty="0">
              <a:solidFill>
                <a:srgbClr val="00B050"/>
              </a:solidFill>
            </a:endParaRPr>
          </a:p>
          <a:p>
            <a:r>
              <a:rPr lang="en-US" b="1" dirty="0">
                <a:solidFill>
                  <a:srgbClr val="00B050"/>
                </a:solidFill>
              </a:rPr>
              <a:t>Another interaction network method.  </a:t>
            </a:r>
          </a:p>
        </p:txBody>
      </p:sp>
      <p:pic>
        <p:nvPicPr>
          <p:cNvPr id="2050" name="Picture 2"/>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6044024" y="2060550"/>
            <a:ext cx="3058011" cy="297187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77740879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533400" y="762000"/>
            <a:ext cx="4572000" cy="5078313"/>
          </a:xfrm>
          <a:prstGeom prst="rect">
            <a:avLst/>
          </a:prstGeom>
        </p:spPr>
        <p:txBody>
          <a:bodyPr>
            <a:spAutoFit/>
          </a:bodyPr>
          <a:lstStyle/>
          <a:p>
            <a:r>
              <a:rPr lang="en-US" dirty="0"/>
              <a:t># Select all items from </a:t>
            </a:r>
            <a:r>
              <a:rPr lang="en-US" dirty="0" err="1"/>
              <a:t>asian</a:t>
            </a:r>
            <a:r>
              <a:rPr lang="en-US" dirty="0"/>
              <a:t> and </a:t>
            </a:r>
            <a:r>
              <a:rPr lang="en-US" dirty="0" err="1"/>
              <a:t>european</a:t>
            </a:r>
            <a:endParaRPr lang="en-US" dirty="0"/>
          </a:p>
          <a:p>
            <a:r>
              <a:rPr lang="en-US" dirty="0"/>
              <a:t>grep rs7574865  ssc.gwas.txt</a:t>
            </a:r>
          </a:p>
          <a:p>
            <a:r>
              <a:rPr lang="en-US" dirty="0"/>
              <a:t>grep rs76285340  ssc.gwas.txt</a:t>
            </a:r>
          </a:p>
          <a:p>
            <a:r>
              <a:rPr lang="en-US" dirty="0"/>
              <a:t>grep rs146891517  ssc.gwas.txt</a:t>
            </a:r>
          </a:p>
          <a:p>
            <a:r>
              <a:rPr lang="en-US" dirty="0"/>
              <a:t>grep rs75287745  ssc.gwas.txt</a:t>
            </a:r>
          </a:p>
          <a:p>
            <a:r>
              <a:rPr lang="en-US" dirty="0"/>
              <a:t>grep rs45471499  ssc.gwas.txt</a:t>
            </a:r>
          </a:p>
          <a:p>
            <a:r>
              <a:rPr lang="en-US" dirty="0"/>
              <a:t>grep rs4317244  ssc.gwas.txt</a:t>
            </a:r>
          </a:p>
          <a:p>
            <a:r>
              <a:rPr lang="en-US" dirty="0"/>
              <a:t>grep rs114778719  ssc.gwas.txt</a:t>
            </a:r>
          </a:p>
          <a:p>
            <a:endParaRPr lang="en-US" dirty="0"/>
          </a:p>
          <a:p>
            <a:r>
              <a:rPr lang="en-US" dirty="0"/>
              <a:t>grep rs10488631 ssc.gwas.txt</a:t>
            </a:r>
          </a:p>
          <a:p>
            <a:r>
              <a:rPr lang="en-US" dirty="0"/>
              <a:t>grep rs12537284 ssc.gwas.txt</a:t>
            </a:r>
          </a:p>
          <a:p>
            <a:r>
              <a:rPr lang="en-US" dirty="0"/>
              <a:t>grep rs4728142 ssc.gwas.txt</a:t>
            </a:r>
          </a:p>
          <a:p>
            <a:r>
              <a:rPr lang="en-US" dirty="0"/>
              <a:t>grep rs3821236 ssc.gwas.txt</a:t>
            </a:r>
          </a:p>
          <a:p>
            <a:r>
              <a:rPr lang="en-US" dirty="0"/>
              <a:t>grep rs2056626 ssc.gwas.txt</a:t>
            </a:r>
          </a:p>
          <a:p>
            <a:r>
              <a:rPr lang="en-US" dirty="0"/>
              <a:t>grep rs10515998 ssc.gwas.txt</a:t>
            </a:r>
          </a:p>
          <a:p>
            <a:r>
              <a:rPr lang="en-US" dirty="0"/>
              <a:t>grep rs4959270 ssc.gwas.txt</a:t>
            </a:r>
          </a:p>
          <a:p>
            <a:endParaRPr lang="en-US" dirty="0"/>
          </a:p>
          <a:p>
            <a:r>
              <a:rPr lang="en-US" dirty="0"/>
              <a:t># </a:t>
            </a:r>
          </a:p>
        </p:txBody>
      </p:sp>
    </p:spTree>
    <p:extLst>
      <p:ext uri="{BB962C8B-B14F-4D97-AF65-F5344CB8AC3E}">
        <p14:creationId xmlns:p14="http://schemas.microsoft.com/office/powerpoint/2010/main" val="2821271859"/>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14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2860" y="587761"/>
            <a:ext cx="4587240" cy="5609502"/>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3" name="Rectangle 2"/>
          <p:cNvSpPr/>
          <p:nvPr/>
        </p:nvSpPr>
        <p:spPr>
          <a:xfrm>
            <a:off x="4828626" y="5181600"/>
            <a:ext cx="4572000" cy="1015663"/>
          </a:xfrm>
          <a:prstGeom prst="rect">
            <a:avLst/>
          </a:prstGeom>
        </p:spPr>
        <p:txBody>
          <a:bodyPr>
            <a:spAutoFit/>
          </a:bodyPr>
          <a:lstStyle/>
          <a:p>
            <a:r>
              <a:rPr lang="en-US" sz="1200" dirty="0"/>
              <a:t>The portion of the small </a:t>
            </a:r>
            <a:r>
              <a:rPr lang="en-US" sz="1200" b="1" dirty="0"/>
              <a:t>intestine</a:t>
            </a:r>
            <a:r>
              <a:rPr lang="en-US" sz="1200" dirty="0"/>
              <a:t> called the duodenum is the chief area where </a:t>
            </a:r>
            <a:r>
              <a:rPr lang="en-US" sz="1200" b="1" dirty="0"/>
              <a:t>iron absorption</a:t>
            </a:r>
            <a:r>
              <a:rPr lang="en-US" sz="1200" dirty="0"/>
              <a:t> takes place. There may be a second minor </a:t>
            </a:r>
            <a:r>
              <a:rPr lang="en-US" sz="1200" b="1" dirty="0"/>
              <a:t>absorption</a:t>
            </a:r>
            <a:r>
              <a:rPr lang="en-US" sz="1200" dirty="0"/>
              <a:t> site near the end of the small </a:t>
            </a:r>
            <a:r>
              <a:rPr lang="en-US" sz="1200" b="1" dirty="0"/>
              <a:t>intestinal</a:t>
            </a:r>
            <a:r>
              <a:rPr lang="en-US" sz="1200" dirty="0"/>
              <a:t> tract. Once </a:t>
            </a:r>
            <a:r>
              <a:rPr lang="en-US" sz="1200" b="1" dirty="0"/>
              <a:t>iron</a:t>
            </a:r>
            <a:r>
              <a:rPr lang="en-US" sz="1200" dirty="0"/>
              <a:t> is </a:t>
            </a:r>
            <a:r>
              <a:rPr lang="en-US" sz="1200" b="1" dirty="0"/>
              <a:t>absorbed</a:t>
            </a:r>
            <a:r>
              <a:rPr lang="en-US" sz="1200" dirty="0"/>
              <a:t> it is carried (transported) by a protein called transferrin.</a:t>
            </a:r>
          </a:p>
        </p:txBody>
      </p:sp>
      <p:pic>
        <p:nvPicPr>
          <p:cNvPr id="6148" name="Picture 4" descr="Image result for duodenum"/>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953000" y="1353553"/>
            <a:ext cx="3505200" cy="362050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488120848"/>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Table 1"/>
          <p:cNvGraphicFramePr>
            <a:graphicFrameLocks noGrp="1"/>
          </p:cNvGraphicFramePr>
          <p:nvPr>
            <p:extLst>
              <p:ext uri="{D42A27DB-BD31-4B8C-83A1-F6EECF244321}">
                <p14:modId xmlns:p14="http://schemas.microsoft.com/office/powerpoint/2010/main" val="58909088"/>
              </p:ext>
            </p:extLst>
          </p:nvPr>
        </p:nvGraphicFramePr>
        <p:xfrm>
          <a:off x="533400" y="1828800"/>
          <a:ext cx="8229600" cy="1371600"/>
        </p:xfrm>
        <a:graphic>
          <a:graphicData uri="http://schemas.openxmlformats.org/drawingml/2006/table">
            <a:tbl>
              <a:tblPr/>
              <a:tblGrid>
                <a:gridCol w="95250"/>
                <a:gridCol w="8134350"/>
              </a:tblGrid>
              <a:tr h="0">
                <a:tc>
                  <a:txBody>
                    <a:bodyPr/>
                    <a:lstStyle/>
                    <a:p>
                      <a:r>
                        <a:rPr lang="en-US" dirty="0"/>
                        <a:t/>
                      </a:r>
                      <a:br>
                        <a:rPr lang="en-US" dirty="0"/>
                      </a:br>
                      <a:r>
                        <a:rPr lang="en-US" dirty="0"/>
                        <a:t> </a:t>
                      </a:r>
                    </a:p>
                  </a:txBody>
                  <a:tcPr marL="0" marR="0" marT="0" marB="0" anchor="ctr">
                    <a:lnL>
                      <a:noFill/>
                    </a:lnL>
                    <a:lnR>
                      <a:noFill/>
                    </a:lnR>
                    <a:lnT>
                      <a:noFill/>
                    </a:lnT>
                    <a:lnB>
                      <a:noFill/>
                    </a:lnB>
                    <a:solidFill>
                      <a:srgbClr val="FFFEE8"/>
                    </a:solidFill>
                  </a:tcPr>
                </a:tc>
                <a:tc>
                  <a:txBody>
                    <a:bodyPr/>
                    <a:lstStyle/>
                    <a:p>
                      <a:r>
                        <a:rPr lang="en-US" b="1" dirty="0"/>
                        <a:t>KEGG - Kyoto Encyclopedia of Genes and Genomes</a:t>
                      </a:r>
                      <a:r>
                        <a:rPr lang="en-US" dirty="0"/>
                        <a:t/>
                      </a:r>
                      <a:br>
                        <a:rPr lang="en-US" dirty="0"/>
                      </a:br>
                      <a:r>
                        <a:rPr lang="en-US" dirty="0">
                          <a:solidFill>
                            <a:srgbClr val="121E9A"/>
                          </a:solidFill>
                          <a:effectLst/>
                          <a:hlinkClick r:id="rId2"/>
                        </a:rPr>
                        <a:t>hsa04010</a:t>
                      </a:r>
                      <a:r>
                        <a:rPr lang="en-US" dirty="0"/>
                        <a:t> - MAPK signaling pathway</a:t>
                      </a:r>
                      <a:br>
                        <a:rPr lang="en-US" dirty="0"/>
                      </a:br>
                      <a:r>
                        <a:rPr lang="en-US" dirty="0">
                          <a:solidFill>
                            <a:srgbClr val="121E9A"/>
                          </a:solidFill>
                          <a:effectLst/>
                          <a:hlinkClick r:id="rId3"/>
                        </a:rPr>
                        <a:t>hsa04810</a:t>
                      </a:r>
                      <a:r>
                        <a:rPr lang="en-US" dirty="0"/>
                        <a:t> - Regulation of actin cytoskeleton</a:t>
                      </a:r>
                      <a:br>
                        <a:rPr lang="en-US" dirty="0"/>
                      </a:br>
                      <a:r>
                        <a:rPr lang="en-US" dirty="0">
                          <a:solidFill>
                            <a:srgbClr val="121E9A"/>
                          </a:solidFill>
                          <a:effectLst/>
                          <a:hlinkClick r:id="rId4"/>
                        </a:rPr>
                        <a:t>hsa05200</a:t>
                      </a:r>
                      <a:r>
                        <a:rPr lang="en-US" dirty="0"/>
                        <a:t> - Pathways in cancer</a:t>
                      </a:r>
                      <a:br>
                        <a:rPr lang="en-US" dirty="0"/>
                      </a:br>
                      <a:r>
                        <a:rPr lang="en-US" dirty="0">
                          <a:solidFill>
                            <a:srgbClr val="121E9A"/>
                          </a:solidFill>
                          <a:effectLst/>
                          <a:hlinkClick r:id="rId5"/>
                        </a:rPr>
                        <a:t>hsa05218</a:t>
                      </a:r>
                      <a:r>
                        <a:rPr lang="en-US" dirty="0"/>
                        <a:t> - Melanoma</a:t>
                      </a:r>
                    </a:p>
                  </a:txBody>
                  <a:tcPr marL="0" marR="0" marT="0" marB="0" anchor="ctr">
                    <a:lnL>
                      <a:noFill/>
                    </a:lnL>
                    <a:lnR>
                      <a:noFill/>
                    </a:lnR>
                    <a:lnT>
                      <a:noFill/>
                    </a:lnT>
                    <a:lnB>
                      <a:noFill/>
                    </a:lnB>
                    <a:solidFill>
                      <a:srgbClr val="FFFEE8"/>
                    </a:solidFill>
                  </a:tcPr>
                </a:tc>
              </a:tr>
            </a:tbl>
          </a:graphicData>
        </a:graphic>
      </p:graphicFrame>
      <p:sp>
        <p:nvSpPr>
          <p:cNvPr id="3" name="Rectangle 2"/>
          <p:cNvSpPr/>
          <p:nvPr/>
        </p:nvSpPr>
        <p:spPr>
          <a:xfrm>
            <a:off x="990600" y="360414"/>
            <a:ext cx="7315200" cy="707886"/>
          </a:xfrm>
          <a:prstGeom prst="rect">
            <a:avLst/>
          </a:prstGeom>
        </p:spPr>
        <p:txBody>
          <a:bodyPr wrap="square">
            <a:spAutoFit/>
          </a:bodyPr>
          <a:lstStyle/>
          <a:p>
            <a:pPr algn="ctr"/>
            <a:r>
              <a:rPr lang="en-US" sz="2000" dirty="0" smtClean="0">
                <a:latin typeface="Arial Black" panose="020B0A04020102020204" pitchFamily="34" charset="0"/>
              </a:rPr>
              <a:t>FGF6 pathway interacted with Iron metabolism pathway</a:t>
            </a:r>
            <a:endParaRPr lang="en-US" sz="2000" dirty="0">
              <a:latin typeface="Arial Black" panose="020B0A04020102020204" pitchFamily="34" charset="0"/>
            </a:endParaRPr>
          </a:p>
        </p:txBody>
      </p:sp>
      <p:sp>
        <p:nvSpPr>
          <p:cNvPr id="4" name="Rectangle 3"/>
          <p:cNvSpPr/>
          <p:nvPr/>
        </p:nvSpPr>
        <p:spPr>
          <a:xfrm>
            <a:off x="152400" y="1295400"/>
            <a:ext cx="4572000" cy="369332"/>
          </a:xfrm>
          <a:prstGeom prst="rect">
            <a:avLst/>
          </a:prstGeom>
        </p:spPr>
        <p:txBody>
          <a:bodyPr>
            <a:spAutoFit/>
          </a:bodyPr>
          <a:lstStyle/>
          <a:p>
            <a:r>
              <a:rPr lang="en-US" b="1" dirty="0" smtClean="0"/>
              <a:t>Known FGF6 pathway in KEGG</a:t>
            </a:r>
            <a:endParaRPr lang="en-US" b="1" dirty="0"/>
          </a:p>
        </p:txBody>
      </p:sp>
      <p:sp>
        <p:nvSpPr>
          <p:cNvPr id="5" name="Rectangle 4"/>
          <p:cNvSpPr/>
          <p:nvPr/>
        </p:nvSpPr>
        <p:spPr>
          <a:xfrm>
            <a:off x="304800" y="3276600"/>
            <a:ext cx="6934200" cy="369332"/>
          </a:xfrm>
          <a:prstGeom prst="rect">
            <a:avLst/>
          </a:prstGeom>
        </p:spPr>
        <p:txBody>
          <a:bodyPr wrap="square">
            <a:spAutoFit/>
          </a:bodyPr>
          <a:lstStyle/>
          <a:p>
            <a:r>
              <a:rPr lang="en-US" b="1" dirty="0"/>
              <a:t>Known Iron </a:t>
            </a:r>
            <a:r>
              <a:rPr lang="en-US" b="1" dirty="0" smtClean="0"/>
              <a:t>metabolism </a:t>
            </a:r>
            <a:r>
              <a:rPr lang="en-US" b="1" dirty="0"/>
              <a:t>pathway </a:t>
            </a:r>
            <a:r>
              <a:rPr lang="en-US" b="1" dirty="0"/>
              <a:t>in KEGG</a:t>
            </a:r>
            <a:endParaRPr lang="en-US" b="1" dirty="0"/>
          </a:p>
        </p:txBody>
      </p:sp>
      <p:sp>
        <p:nvSpPr>
          <p:cNvPr id="6" name="Rectangle 5"/>
          <p:cNvSpPr/>
          <p:nvPr/>
        </p:nvSpPr>
        <p:spPr>
          <a:xfrm>
            <a:off x="4884295" y="4439520"/>
            <a:ext cx="1484026" cy="923330"/>
          </a:xfrm>
          <a:prstGeom prst="rect">
            <a:avLst/>
          </a:prstGeom>
        </p:spPr>
        <p:txBody>
          <a:bodyPr wrap="square">
            <a:spAutoFit/>
          </a:bodyPr>
          <a:lstStyle/>
          <a:p>
            <a:r>
              <a:rPr lang="en-US" dirty="0"/>
              <a:t>CUL1  </a:t>
            </a:r>
            <a:r>
              <a:rPr lang="en-US" dirty="0" smtClean="0"/>
              <a:t>              HMOX1             SKP1</a:t>
            </a:r>
            <a:endParaRPr lang="en-US" dirty="0"/>
          </a:p>
        </p:txBody>
      </p:sp>
      <p:sp>
        <p:nvSpPr>
          <p:cNvPr id="7" name="Rectangle 6"/>
          <p:cNvSpPr/>
          <p:nvPr/>
        </p:nvSpPr>
        <p:spPr>
          <a:xfrm>
            <a:off x="4407108" y="3276600"/>
            <a:ext cx="2438400" cy="369332"/>
          </a:xfrm>
          <a:prstGeom prst="rect">
            <a:avLst/>
          </a:prstGeom>
        </p:spPr>
        <p:txBody>
          <a:bodyPr wrap="square">
            <a:spAutoFit/>
          </a:bodyPr>
          <a:lstStyle/>
          <a:p>
            <a:r>
              <a:rPr lang="en-US" b="1" dirty="0" smtClean="0"/>
              <a:t>(</a:t>
            </a:r>
            <a:r>
              <a:rPr lang="en-US" b="1" dirty="0" err="1" smtClean="0"/>
              <a:t>Reactome</a:t>
            </a:r>
            <a:r>
              <a:rPr lang="en-US" b="1" dirty="0" smtClean="0"/>
              <a:t> and KEGG)</a:t>
            </a:r>
            <a:endParaRPr lang="en-US" b="1" dirty="0"/>
          </a:p>
        </p:txBody>
      </p:sp>
      <p:sp>
        <p:nvSpPr>
          <p:cNvPr id="8" name="Oval 7"/>
          <p:cNvSpPr/>
          <p:nvPr/>
        </p:nvSpPr>
        <p:spPr>
          <a:xfrm>
            <a:off x="4172480" y="3858120"/>
            <a:ext cx="3980920" cy="1878462"/>
          </a:xfrm>
          <a:prstGeom prst="ellipse">
            <a:avLst/>
          </a:prstGeom>
          <a:noFill/>
          <a:ln>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p:cNvSpPr/>
          <p:nvPr/>
        </p:nvSpPr>
        <p:spPr>
          <a:xfrm rot="20713923">
            <a:off x="1677200" y="5206398"/>
            <a:ext cx="3050515" cy="369332"/>
          </a:xfrm>
          <a:prstGeom prst="rect">
            <a:avLst/>
          </a:prstGeom>
        </p:spPr>
        <p:txBody>
          <a:bodyPr wrap="none">
            <a:spAutoFit/>
          </a:bodyPr>
          <a:lstStyle/>
          <a:p>
            <a:r>
              <a:rPr lang="en-US" dirty="0">
                <a:solidFill>
                  <a:srgbClr val="121E9A"/>
                </a:solidFill>
                <a:hlinkClick r:id="rId4"/>
              </a:rPr>
              <a:t>hsa05200</a:t>
            </a:r>
            <a:r>
              <a:rPr lang="en-US" dirty="0"/>
              <a:t> - Pathways in cancer</a:t>
            </a:r>
          </a:p>
        </p:txBody>
      </p:sp>
      <p:sp>
        <p:nvSpPr>
          <p:cNvPr id="10" name="Oval 9"/>
          <p:cNvSpPr/>
          <p:nvPr/>
        </p:nvSpPr>
        <p:spPr>
          <a:xfrm rot="20726635">
            <a:off x="1816033" y="4185625"/>
            <a:ext cx="4712894" cy="1873057"/>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p:cNvSpPr/>
          <p:nvPr/>
        </p:nvSpPr>
        <p:spPr>
          <a:xfrm>
            <a:off x="4841348" y="4080931"/>
            <a:ext cx="854914" cy="369332"/>
          </a:xfrm>
          <a:prstGeom prst="rect">
            <a:avLst/>
          </a:prstGeom>
        </p:spPr>
        <p:txBody>
          <a:bodyPr wrap="none">
            <a:spAutoFit/>
          </a:bodyPr>
          <a:lstStyle/>
          <a:p>
            <a:r>
              <a:rPr lang="en-US" dirty="0"/>
              <a:t>NCOA4</a:t>
            </a:r>
          </a:p>
        </p:txBody>
      </p:sp>
      <p:sp>
        <p:nvSpPr>
          <p:cNvPr id="12" name="Rectangle 11"/>
          <p:cNvSpPr/>
          <p:nvPr/>
        </p:nvSpPr>
        <p:spPr>
          <a:xfrm>
            <a:off x="6162940" y="4639036"/>
            <a:ext cx="1808252" cy="369332"/>
          </a:xfrm>
          <a:prstGeom prst="rect">
            <a:avLst/>
          </a:prstGeom>
        </p:spPr>
        <p:txBody>
          <a:bodyPr wrap="none">
            <a:spAutoFit/>
          </a:bodyPr>
          <a:lstStyle/>
          <a:p>
            <a:r>
              <a:rPr lang="en-US" b="1" dirty="0"/>
              <a:t>Iron metabolism </a:t>
            </a:r>
            <a:endParaRPr lang="en-US" dirty="0"/>
          </a:p>
        </p:txBody>
      </p:sp>
    </p:spTree>
    <p:extLst>
      <p:ext uri="{BB962C8B-B14F-4D97-AF65-F5344CB8AC3E}">
        <p14:creationId xmlns:p14="http://schemas.microsoft.com/office/powerpoint/2010/main" val="160974228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1675159" y="241816"/>
            <a:ext cx="5625130" cy="369332"/>
          </a:xfrm>
          <a:prstGeom prst="rect">
            <a:avLst/>
          </a:prstGeom>
        </p:spPr>
        <p:txBody>
          <a:bodyPr wrap="none">
            <a:spAutoFit/>
          </a:bodyPr>
          <a:lstStyle/>
          <a:p>
            <a:pPr algn="ctr"/>
            <a:r>
              <a:rPr lang="en-US" dirty="0">
                <a:latin typeface="Arial Black" panose="020B0A04020102020204" pitchFamily="34" charset="0"/>
              </a:rPr>
              <a:t>Result </a:t>
            </a:r>
            <a:r>
              <a:rPr lang="en-US" dirty="0" smtClean="0">
                <a:latin typeface="Arial Black" panose="020B0A04020102020204" pitchFamily="34" charset="0"/>
              </a:rPr>
              <a:t>3: FGF6 Gene knock-out mice model</a:t>
            </a:r>
          </a:p>
        </p:txBody>
      </p:sp>
      <p:pic>
        <p:nvPicPr>
          <p:cNvPr id="4098" name="Picture 2" descr="Image result for immunohistochemistry iron metabolism"/>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66700" y="1155621"/>
            <a:ext cx="4221022" cy="2961017"/>
          </a:xfrm>
          <a:prstGeom prst="rect">
            <a:avLst/>
          </a:prstGeom>
          <a:noFill/>
          <a:extLst>
            <a:ext uri="{909E8E84-426E-40DD-AFC4-6F175D3DCCD1}">
              <a14:hiddenFill xmlns:a14="http://schemas.microsoft.com/office/drawing/2010/main">
                <a:solidFill>
                  <a:srgbClr val="FFFFFF"/>
                </a:solidFill>
              </a14:hiddenFill>
            </a:ext>
          </a:extLst>
        </p:spPr>
      </p:pic>
      <p:sp>
        <p:nvSpPr>
          <p:cNvPr id="5" name="AutoShape 4" descr="Image result for immunohistochemistry Muscle"/>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7" name="AutoShape 6" descr="Image result for immunohistochemistry Muscle"/>
          <p:cNvSpPr>
            <a:spLocks noChangeAspect="1" noChangeArrowheads="1"/>
          </p:cNvSpPr>
          <p:nvPr/>
        </p:nvSpPr>
        <p:spPr bwMode="auto">
          <a:xfrm>
            <a:off x="307975" y="79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4103" name="Picture 7"/>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648200" y="1315616"/>
            <a:ext cx="3429000" cy="2721429"/>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10" name="Rectangle 9"/>
          <p:cNvSpPr/>
          <p:nvPr/>
        </p:nvSpPr>
        <p:spPr>
          <a:xfrm>
            <a:off x="5991225" y="4190695"/>
            <a:ext cx="859531" cy="369332"/>
          </a:xfrm>
          <a:prstGeom prst="rect">
            <a:avLst/>
          </a:prstGeom>
        </p:spPr>
        <p:txBody>
          <a:bodyPr wrap="none">
            <a:spAutoFit/>
          </a:bodyPr>
          <a:lstStyle/>
          <a:p>
            <a:r>
              <a:rPr lang="en-US" dirty="0" smtClean="0"/>
              <a:t>Muscle</a:t>
            </a:r>
            <a:endParaRPr lang="en-US" dirty="0"/>
          </a:p>
        </p:txBody>
      </p:sp>
      <p:sp>
        <p:nvSpPr>
          <p:cNvPr id="11" name="Rectangle 10"/>
          <p:cNvSpPr/>
          <p:nvPr/>
        </p:nvSpPr>
        <p:spPr>
          <a:xfrm>
            <a:off x="491498" y="5233095"/>
            <a:ext cx="7264874" cy="923330"/>
          </a:xfrm>
          <a:prstGeom prst="rect">
            <a:avLst/>
          </a:prstGeom>
        </p:spPr>
        <p:txBody>
          <a:bodyPr wrap="none">
            <a:spAutoFit/>
          </a:bodyPr>
          <a:lstStyle/>
          <a:p>
            <a:r>
              <a:rPr lang="en-US" dirty="0" smtClean="0"/>
              <a:t>Answer the question: </a:t>
            </a:r>
          </a:p>
          <a:p>
            <a:endParaRPr lang="en-US" dirty="0" smtClean="0"/>
          </a:p>
          <a:p>
            <a:r>
              <a:rPr lang="en-US" dirty="0" smtClean="0"/>
              <a:t>FGF6 most significantly play iron overload roles in muscle or liver or both?   </a:t>
            </a:r>
            <a:endParaRPr lang="en-US" dirty="0"/>
          </a:p>
        </p:txBody>
      </p:sp>
      <p:sp>
        <p:nvSpPr>
          <p:cNvPr id="12" name="Rectangle 11"/>
          <p:cNvSpPr/>
          <p:nvPr/>
        </p:nvSpPr>
        <p:spPr>
          <a:xfrm>
            <a:off x="1802773" y="4198077"/>
            <a:ext cx="632866" cy="369332"/>
          </a:xfrm>
          <a:prstGeom prst="rect">
            <a:avLst/>
          </a:prstGeom>
        </p:spPr>
        <p:txBody>
          <a:bodyPr wrap="none">
            <a:spAutoFit/>
          </a:bodyPr>
          <a:lstStyle/>
          <a:p>
            <a:r>
              <a:rPr lang="en-US" dirty="0" smtClean="0"/>
              <a:t>Liver</a:t>
            </a:r>
            <a:endParaRPr lang="en-US" dirty="0"/>
          </a:p>
        </p:txBody>
      </p:sp>
      <p:sp>
        <p:nvSpPr>
          <p:cNvPr id="13" name="Rectangle 12"/>
          <p:cNvSpPr/>
          <p:nvPr/>
        </p:nvSpPr>
        <p:spPr>
          <a:xfrm>
            <a:off x="510548" y="4639749"/>
            <a:ext cx="7792646" cy="369332"/>
          </a:xfrm>
          <a:prstGeom prst="rect">
            <a:avLst/>
          </a:prstGeom>
        </p:spPr>
        <p:txBody>
          <a:bodyPr wrap="none">
            <a:spAutoFit/>
          </a:bodyPr>
          <a:lstStyle/>
          <a:p>
            <a:r>
              <a:rPr lang="en-US" b="1" dirty="0" smtClean="0">
                <a:solidFill>
                  <a:srgbClr val="00B050"/>
                </a:solidFill>
              </a:rPr>
              <a:t>Figure 3: immunohistochemistry to show Iron quantification in different  tissues</a:t>
            </a:r>
            <a:endParaRPr lang="en-US" dirty="0"/>
          </a:p>
        </p:txBody>
      </p:sp>
    </p:spTree>
    <p:extLst>
      <p:ext uri="{BB962C8B-B14F-4D97-AF65-F5344CB8AC3E}">
        <p14:creationId xmlns:p14="http://schemas.microsoft.com/office/powerpoint/2010/main" val="73322749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p:cNvPicPr>
            <a:picLocks noChangeAspect="1" noChangeArrowheads="1"/>
          </p:cNvPicPr>
          <p:nvPr/>
        </p:nvPicPr>
        <p:blipFill rotWithShape="1">
          <a:blip r:embed="rId2">
            <a:extLst>
              <a:ext uri="{28A0092B-C50C-407E-A947-70E740481C1C}">
                <a14:useLocalDpi xmlns:a14="http://schemas.microsoft.com/office/drawing/2010/main" val="0"/>
              </a:ext>
            </a:extLst>
          </a:blip>
          <a:srcRect b="12370"/>
          <a:stretch/>
        </p:blipFill>
        <p:spPr bwMode="auto">
          <a:xfrm>
            <a:off x="152400" y="1447800"/>
            <a:ext cx="5638800" cy="28194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2" name="Rectangle 1"/>
          <p:cNvSpPr/>
          <p:nvPr/>
        </p:nvSpPr>
        <p:spPr>
          <a:xfrm>
            <a:off x="976474" y="132753"/>
            <a:ext cx="7100726" cy="923330"/>
          </a:xfrm>
          <a:prstGeom prst="rect">
            <a:avLst/>
          </a:prstGeom>
        </p:spPr>
        <p:txBody>
          <a:bodyPr wrap="none">
            <a:spAutoFit/>
          </a:bodyPr>
          <a:lstStyle/>
          <a:p>
            <a:pPr algn="ctr"/>
            <a:r>
              <a:rPr lang="en-US" dirty="0">
                <a:latin typeface="Arial Black" panose="020B0A04020102020204" pitchFamily="34" charset="0"/>
              </a:rPr>
              <a:t>Result 4: FGF6 depression and cancer iron metabolism</a:t>
            </a:r>
          </a:p>
          <a:p>
            <a:pPr algn="ctr"/>
            <a:endParaRPr lang="en-US" b="1" dirty="0" smtClean="0"/>
          </a:p>
          <a:p>
            <a:pPr algn="ctr"/>
            <a:r>
              <a:rPr lang="en-US" b="1" dirty="0" smtClean="0"/>
              <a:t>FGF6 depression and cancer cellular </a:t>
            </a:r>
            <a:r>
              <a:rPr lang="en-US" b="1" dirty="0"/>
              <a:t>nutrient</a:t>
            </a:r>
          </a:p>
        </p:txBody>
      </p:sp>
      <p:sp>
        <p:nvSpPr>
          <p:cNvPr id="3" name="Rectangle 2"/>
          <p:cNvSpPr/>
          <p:nvPr/>
        </p:nvSpPr>
        <p:spPr>
          <a:xfrm>
            <a:off x="450850" y="5105400"/>
            <a:ext cx="7543800" cy="1477328"/>
          </a:xfrm>
          <a:prstGeom prst="rect">
            <a:avLst/>
          </a:prstGeom>
        </p:spPr>
        <p:txBody>
          <a:bodyPr wrap="square">
            <a:spAutoFit/>
          </a:bodyPr>
          <a:lstStyle/>
          <a:p>
            <a:r>
              <a:rPr lang="en-US" b="1" dirty="0"/>
              <a:t>Fe is an essential cellular nutrient that is critical for DNA </a:t>
            </a:r>
            <a:r>
              <a:rPr lang="en-US" b="1" dirty="0" smtClean="0"/>
              <a:t>synthesis and therefore cancer need more Fe</a:t>
            </a:r>
          </a:p>
          <a:p>
            <a:endParaRPr lang="en-US" b="1" dirty="0"/>
          </a:p>
          <a:p>
            <a:r>
              <a:rPr lang="en-US" b="1" dirty="0" smtClean="0"/>
              <a:t>We found FGF6 is down-regulated (Loss-of-Function) in the majority cancer types which data is available. </a:t>
            </a:r>
            <a:r>
              <a:rPr lang="en-US" b="1" dirty="0"/>
              <a:t> </a:t>
            </a:r>
          </a:p>
        </p:txBody>
      </p:sp>
      <p:sp>
        <p:nvSpPr>
          <p:cNvPr id="4" name="AutoShape 2" descr="Image result for iron quantification breast cancer"/>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5123" name="Picture 3"/>
          <p:cNvPicPr>
            <a:picLocks noChangeAspect="1" noChangeArrowheads="1"/>
          </p:cNvPicPr>
          <p:nvPr/>
        </p:nvPicPr>
        <p:blipFill rotWithShape="1">
          <a:blip r:embed="rId3">
            <a:extLst>
              <a:ext uri="{28A0092B-C50C-407E-A947-70E740481C1C}">
                <a14:useLocalDpi xmlns:a14="http://schemas.microsoft.com/office/drawing/2010/main" val="0"/>
              </a:ext>
            </a:extLst>
          </a:blip>
          <a:srcRect l="15714" b="48435"/>
          <a:stretch/>
        </p:blipFill>
        <p:spPr bwMode="auto">
          <a:xfrm>
            <a:off x="5410200" y="1447800"/>
            <a:ext cx="3124200" cy="263098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6" name="Rectangle 5"/>
          <p:cNvSpPr/>
          <p:nvPr/>
        </p:nvSpPr>
        <p:spPr>
          <a:xfrm>
            <a:off x="5657850" y="4191000"/>
            <a:ext cx="2857500" cy="738664"/>
          </a:xfrm>
          <a:prstGeom prst="rect">
            <a:avLst/>
          </a:prstGeom>
        </p:spPr>
        <p:txBody>
          <a:bodyPr wrap="square">
            <a:spAutoFit/>
          </a:bodyPr>
          <a:lstStyle/>
          <a:p>
            <a:r>
              <a:rPr lang="en-US" sz="1400" b="1" dirty="0" smtClean="0">
                <a:solidFill>
                  <a:srgbClr val="00B050"/>
                </a:solidFill>
              </a:rPr>
              <a:t>Immunohistochemistry for FGF6 and Iron at same time in Breast cancer and adjacent normal breast</a:t>
            </a:r>
            <a:endParaRPr lang="en-US" sz="1400" b="1" dirty="0"/>
          </a:p>
        </p:txBody>
      </p:sp>
      <p:sp>
        <p:nvSpPr>
          <p:cNvPr id="5" name="Rectangle 4"/>
          <p:cNvSpPr/>
          <p:nvPr/>
        </p:nvSpPr>
        <p:spPr>
          <a:xfrm>
            <a:off x="62230" y="4419600"/>
            <a:ext cx="5728970" cy="646331"/>
          </a:xfrm>
          <a:prstGeom prst="rect">
            <a:avLst/>
          </a:prstGeom>
        </p:spPr>
        <p:txBody>
          <a:bodyPr wrap="square">
            <a:spAutoFit/>
          </a:bodyPr>
          <a:lstStyle/>
          <a:p>
            <a:r>
              <a:rPr lang="en-US" sz="1200" dirty="0" smtClean="0"/>
              <a:t>Functional </a:t>
            </a:r>
            <a:r>
              <a:rPr lang="en-US" sz="1200" dirty="0"/>
              <a:t>validation assays show that apparently FGF6 </a:t>
            </a:r>
            <a:r>
              <a:rPr lang="en-US" sz="1200" dirty="0" smtClean="0"/>
              <a:t>act </a:t>
            </a:r>
            <a:r>
              <a:rPr lang="en-US" sz="1200" dirty="0"/>
              <a:t>as tumor suppressors </a:t>
            </a:r>
            <a:r>
              <a:rPr lang="en-US" sz="1200" i="1" dirty="0"/>
              <a:t>in </a:t>
            </a:r>
            <a:r>
              <a:rPr lang="en-US" sz="1200" i="1" dirty="0" smtClean="0"/>
              <a:t>vivo. </a:t>
            </a:r>
            <a:r>
              <a:rPr lang="en-US" sz="1200" dirty="0"/>
              <a:t>systemic administration might restore tumor suppressor function and serve as new biological anticancer therapies</a:t>
            </a:r>
            <a:r>
              <a:rPr lang="en-US" sz="1200" dirty="0" smtClean="0"/>
              <a:t>. </a:t>
            </a:r>
            <a:r>
              <a:rPr lang="es-ES" sz="1200" dirty="0">
                <a:hlinkClick r:id="rId4"/>
              </a:rPr>
              <a:t>J </a:t>
            </a:r>
            <a:r>
              <a:rPr lang="es-ES" sz="1200" dirty="0" err="1">
                <a:hlinkClick r:id="rId4"/>
              </a:rPr>
              <a:t>Hepatol</a:t>
            </a:r>
            <a:r>
              <a:rPr lang="es-ES" sz="1200" dirty="0">
                <a:hlinkClick r:id="rId4"/>
              </a:rPr>
              <a:t>. 2010 Jun; 52(6): 921–929</a:t>
            </a:r>
            <a:r>
              <a:rPr lang="es-ES" sz="1200" dirty="0" smtClean="0">
                <a:hlinkClick r:id="rId4"/>
              </a:rPr>
              <a:t>.</a:t>
            </a:r>
            <a:endParaRPr lang="en-US" sz="1200" dirty="0"/>
          </a:p>
        </p:txBody>
      </p:sp>
    </p:spTree>
    <p:extLst>
      <p:ext uri="{BB962C8B-B14F-4D97-AF65-F5344CB8AC3E}">
        <p14:creationId xmlns:p14="http://schemas.microsoft.com/office/powerpoint/2010/main" val="233330772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507742" y="988720"/>
            <a:ext cx="4689992" cy="251648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1027"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28600" y="3581400"/>
            <a:ext cx="5248276" cy="3072943"/>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4" name="Rectangle 3"/>
          <p:cNvSpPr/>
          <p:nvPr/>
        </p:nvSpPr>
        <p:spPr>
          <a:xfrm>
            <a:off x="2042187" y="241816"/>
            <a:ext cx="4891083" cy="400110"/>
          </a:xfrm>
          <a:prstGeom prst="rect">
            <a:avLst/>
          </a:prstGeom>
        </p:spPr>
        <p:txBody>
          <a:bodyPr wrap="none">
            <a:spAutoFit/>
          </a:bodyPr>
          <a:lstStyle/>
          <a:p>
            <a:pPr algn="ctr"/>
            <a:r>
              <a:rPr lang="en-US" sz="2000" dirty="0" smtClean="0">
                <a:latin typeface="Arial Black" panose="020B0A04020102020204" pitchFamily="34" charset="0"/>
              </a:rPr>
              <a:t>TFRC </a:t>
            </a:r>
            <a:r>
              <a:rPr lang="en-US" sz="2000" dirty="0">
                <a:latin typeface="Arial Black" panose="020B0A04020102020204" pitchFamily="34" charset="0"/>
              </a:rPr>
              <a:t>and </a:t>
            </a:r>
            <a:r>
              <a:rPr lang="en-US" sz="2000" dirty="0" smtClean="0">
                <a:latin typeface="Arial Black" panose="020B0A04020102020204" pitchFamily="34" charset="0"/>
              </a:rPr>
              <a:t>HEPH in cancer tissues</a:t>
            </a:r>
            <a:endParaRPr lang="en-US" sz="2000" dirty="0">
              <a:latin typeface="Arial Black" panose="020B0A04020102020204" pitchFamily="34" charset="0"/>
            </a:endParaRPr>
          </a:p>
        </p:txBody>
      </p:sp>
      <p:sp>
        <p:nvSpPr>
          <p:cNvPr id="2" name="Rectangle 1"/>
          <p:cNvSpPr/>
          <p:nvPr/>
        </p:nvSpPr>
        <p:spPr>
          <a:xfrm>
            <a:off x="5197734" y="2096440"/>
            <a:ext cx="3412866" cy="954107"/>
          </a:xfrm>
          <a:prstGeom prst="rect">
            <a:avLst/>
          </a:prstGeom>
        </p:spPr>
        <p:txBody>
          <a:bodyPr wrap="square">
            <a:spAutoFit/>
          </a:bodyPr>
          <a:lstStyle/>
          <a:p>
            <a:r>
              <a:rPr lang="en-US" sz="1400" dirty="0">
                <a:latin typeface="Arial Black" panose="020B0A04020102020204" pitchFamily="34" charset="0"/>
              </a:rPr>
              <a:t>TFRC </a:t>
            </a:r>
            <a:r>
              <a:rPr lang="en-US" sz="1400" dirty="0" smtClean="0">
                <a:latin typeface="Arial Black" panose="020B0A04020102020204" pitchFamily="34" charset="0"/>
              </a:rPr>
              <a:t>is iron input protein and it was upregulated in cancer tissues suggesting cancer need more Iron in its progressive</a:t>
            </a:r>
            <a:endParaRPr lang="en-US" sz="1400" dirty="0"/>
          </a:p>
        </p:txBody>
      </p:sp>
      <p:sp>
        <p:nvSpPr>
          <p:cNvPr id="6" name="Rectangle 5"/>
          <p:cNvSpPr/>
          <p:nvPr/>
        </p:nvSpPr>
        <p:spPr>
          <a:xfrm>
            <a:off x="5226836" y="4640817"/>
            <a:ext cx="3840963" cy="954107"/>
          </a:xfrm>
          <a:prstGeom prst="rect">
            <a:avLst/>
          </a:prstGeom>
        </p:spPr>
        <p:txBody>
          <a:bodyPr wrap="square">
            <a:spAutoFit/>
          </a:bodyPr>
          <a:lstStyle/>
          <a:p>
            <a:r>
              <a:rPr lang="en-US" sz="1400" dirty="0" smtClean="0">
                <a:latin typeface="Arial Black" panose="020B0A04020102020204" pitchFamily="34" charset="0"/>
              </a:rPr>
              <a:t>HEPH is iron output protein and it was down-regulated in cancer tissues suggesting cancer need keep more irons for its proliferation.</a:t>
            </a:r>
            <a:endParaRPr lang="en-US" sz="1400" dirty="0"/>
          </a:p>
        </p:txBody>
      </p:sp>
    </p:spTree>
    <p:extLst>
      <p:ext uri="{BB962C8B-B14F-4D97-AF65-F5344CB8AC3E}">
        <p14:creationId xmlns:p14="http://schemas.microsoft.com/office/powerpoint/2010/main" val="153197146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An external file that holds a picture, illustration, etc.&#10;Object name is wdev0004-0215-f3.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52400" y="1075936"/>
            <a:ext cx="3765759" cy="5096264"/>
          </a:xfrm>
          <a:prstGeom prst="rect">
            <a:avLst/>
          </a:prstGeom>
          <a:noFill/>
          <a:extLst>
            <a:ext uri="{909E8E84-426E-40DD-AFC4-6F175D3DCCD1}">
              <a14:hiddenFill xmlns:a14="http://schemas.microsoft.com/office/drawing/2010/main">
                <a:solidFill>
                  <a:srgbClr val="FFFFFF"/>
                </a:solidFill>
              </a14:hiddenFill>
            </a:ext>
          </a:extLst>
        </p:spPr>
      </p:pic>
      <p:sp>
        <p:nvSpPr>
          <p:cNvPr id="3" name="Rectangle 2"/>
          <p:cNvSpPr/>
          <p:nvPr/>
        </p:nvSpPr>
        <p:spPr>
          <a:xfrm>
            <a:off x="609600" y="3691"/>
            <a:ext cx="8001000" cy="369332"/>
          </a:xfrm>
          <a:prstGeom prst="rect">
            <a:avLst/>
          </a:prstGeom>
        </p:spPr>
        <p:txBody>
          <a:bodyPr wrap="square">
            <a:spAutoFit/>
          </a:bodyPr>
          <a:lstStyle/>
          <a:p>
            <a:pPr algn="ctr"/>
            <a:r>
              <a:rPr lang="en-US" dirty="0" smtClean="0">
                <a:latin typeface="Arial Black" panose="020B0A04020102020204" pitchFamily="34" charset="0"/>
              </a:rPr>
              <a:t>FGF6 and Iron Metabolism Interaction</a:t>
            </a:r>
          </a:p>
        </p:txBody>
      </p:sp>
      <p:pic>
        <p:nvPicPr>
          <p:cNvPr id="1027" name="Picture 3"/>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495799" y="701286"/>
            <a:ext cx="3352800" cy="27487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028" name="Picture 4"/>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114800" y="3450024"/>
            <a:ext cx="4752975" cy="256628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4" name="Down Arrow 3"/>
          <p:cNvSpPr/>
          <p:nvPr/>
        </p:nvSpPr>
        <p:spPr>
          <a:xfrm rot="2269236">
            <a:off x="1657096" y="1320006"/>
            <a:ext cx="381000" cy="152400"/>
          </a:xfrm>
          <a:prstGeom prst="downArrow">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8" name="Down Arrow 7"/>
          <p:cNvSpPr/>
          <p:nvPr/>
        </p:nvSpPr>
        <p:spPr>
          <a:xfrm rot="2269236">
            <a:off x="1621559" y="962027"/>
            <a:ext cx="381000" cy="152400"/>
          </a:xfrm>
          <a:prstGeom prst="downArrow">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9" name="Down Arrow 8"/>
          <p:cNvSpPr/>
          <p:nvPr/>
        </p:nvSpPr>
        <p:spPr>
          <a:xfrm rot="2269236">
            <a:off x="5981699" y="1500186"/>
            <a:ext cx="381000" cy="152400"/>
          </a:xfrm>
          <a:prstGeom prst="downArrow">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10" name="Rectangle 9"/>
          <p:cNvSpPr/>
          <p:nvPr/>
        </p:nvSpPr>
        <p:spPr>
          <a:xfrm>
            <a:off x="219074" y="6363532"/>
            <a:ext cx="9286875" cy="307777"/>
          </a:xfrm>
          <a:prstGeom prst="rect">
            <a:avLst/>
          </a:prstGeom>
        </p:spPr>
        <p:txBody>
          <a:bodyPr wrap="square">
            <a:spAutoFit/>
          </a:bodyPr>
          <a:lstStyle/>
          <a:p>
            <a:r>
              <a:rPr lang="en-US" sz="1400" dirty="0"/>
              <a:t>Heparin: a potent inhibitor of </a:t>
            </a:r>
            <a:r>
              <a:rPr lang="en-US" sz="1400" dirty="0" err="1"/>
              <a:t>hepcidin</a:t>
            </a:r>
            <a:r>
              <a:rPr lang="en-US" sz="1400" dirty="0"/>
              <a:t> expression in vitro and in vivo (BLOOD, </a:t>
            </a:r>
            <a:r>
              <a:rPr lang="en-US" sz="1400" dirty="0" smtClean="0"/>
              <a:t>2011  </a:t>
            </a:r>
            <a:r>
              <a:rPr lang="en-US" sz="1400" dirty="0"/>
              <a:t>VOLUME 117, NUMBER 3 997 ) </a:t>
            </a:r>
          </a:p>
        </p:txBody>
      </p:sp>
    </p:spTree>
    <p:extLst>
      <p:ext uri="{BB962C8B-B14F-4D97-AF65-F5344CB8AC3E}">
        <p14:creationId xmlns:p14="http://schemas.microsoft.com/office/powerpoint/2010/main" val="1062750273"/>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descr="https://modbase.compbio.ucsf.edu/modbase-cgi/image?type=snpribbon&amp;seq_id=943ff5a9835ad7cb840f745345605b67MALGLPRI&amp;model_id=f67dddff3977152219ffd2466d50c3ff&amp;res=191&amp;res=174&amp;res=174&amp;res=63&amp;res=63&amp;res=63&amp;res=48&amp;res=36&amp;res=36&amp;"/>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04800" y="1905000"/>
            <a:ext cx="4724400" cy="4724400"/>
          </a:xfrm>
          <a:prstGeom prst="rect">
            <a:avLst/>
          </a:prstGeom>
          <a:noFill/>
          <a:extLst>
            <a:ext uri="{909E8E84-426E-40DD-AFC4-6F175D3DCCD1}">
              <a14:hiddenFill xmlns:a14="http://schemas.microsoft.com/office/drawing/2010/main">
                <a:solidFill>
                  <a:srgbClr val="FFFFFF"/>
                </a:solidFill>
              </a14:hiddenFill>
            </a:ext>
          </a:extLst>
        </p:spPr>
      </p:pic>
      <p:sp>
        <p:nvSpPr>
          <p:cNvPr id="3" name="Rectangle 2"/>
          <p:cNvSpPr/>
          <p:nvPr/>
        </p:nvSpPr>
        <p:spPr>
          <a:xfrm>
            <a:off x="609600" y="540705"/>
            <a:ext cx="8153400" cy="830997"/>
          </a:xfrm>
          <a:prstGeom prst="rect">
            <a:avLst/>
          </a:prstGeom>
        </p:spPr>
        <p:txBody>
          <a:bodyPr wrap="square">
            <a:spAutoFit/>
          </a:bodyPr>
          <a:lstStyle/>
          <a:p>
            <a:pPr algn="ctr"/>
            <a:r>
              <a:rPr lang="en-US" sz="2400" dirty="0" smtClean="0">
                <a:latin typeface="Arial Black" panose="020B0A04020102020204" pitchFamily="34" charset="0"/>
              </a:rPr>
              <a:t>FGF6 protein structure </a:t>
            </a:r>
            <a:r>
              <a:rPr lang="en-US" sz="2400" dirty="0">
                <a:latin typeface="Arial Black" panose="020B0A04020102020204" pitchFamily="34" charset="0"/>
              </a:rPr>
              <a:t>simulation, Heparin and </a:t>
            </a:r>
            <a:r>
              <a:rPr lang="en-US" sz="2400" dirty="0" err="1">
                <a:latin typeface="Arial Black" panose="020B0A04020102020204" pitchFamily="34" charset="0"/>
              </a:rPr>
              <a:t>hepcidin</a:t>
            </a:r>
            <a:r>
              <a:rPr lang="en-US" sz="2400" dirty="0">
                <a:latin typeface="Arial Black" panose="020B0A04020102020204" pitchFamily="34" charset="0"/>
              </a:rPr>
              <a:t> </a:t>
            </a:r>
            <a:endParaRPr lang="en-US" sz="2400" dirty="0">
              <a:latin typeface="Arial Black" panose="020B0A04020102020204" pitchFamily="34" charset="0"/>
            </a:endParaRPr>
          </a:p>
        </p:txBody>
      </p:sp>
      <p:sp>
        <p:nvSpPr>
          <p:cNvPr id="4" name="Rectangle 3"/>
          <p:cNvSpPr/>
          <p:nvPr/>
        </p:nvSpPr>
        <p:spPr>
          <a:xfrm>
            <a:off x="2819400" y="2438400"/>
            <a:ext cx="7315200" cy="707886"/>
          </a:xfrm>
          <a:prstGeom prst="rect">
            <a:avLst/>
          </a:prstGeom>
        </p:spPr>
        <p:txBody>
          <a:bodyPr wrap="square">
            <a:spAutoFit/>
          </a:bodyPr>
          <a:lstStyle/>
          <a:p>
            <a:pPr algn="ctr"/>
            <a:r>
              <a:rPr lang="en-US" sz="2000" dirty="0" smtClean="0">
                <a:latin typeface="Arial Black" panose="020B0A04020102020204" pitchFamily="34" charset="0"/>
              </a:rPr>
              <a:t>1, different SNPs</a:t>
            </a:r>
          </a:p>
          <a:p>
            <a:pPr algn="ctr"/>
            <a:r>
              <a:rPr lang="en-US" sz="2000" dirty="0" smtClean="0">
                <a:latin typeface="Arial Black" panose="020B0A04020102020204" pitchFamily="34" charset="0"/>
              </a:rPr>
              <a:t>2, different combining ability</a:t>
            </a:r>
            <a:endParaRPr lang="en-US" sz="2000" dirty="0">
              <a:latin typeface="Arial Black" panose="020B0A04020102020204" pitchFamily="34" charset="0"/>
            </a:endParaRPr>
          </a:p>
        </p:txBody>
      </p:sp>
      <p:sp>
        <p:nvSpPr>
          <p:cNvPr id="2" name="Down Arrow 1"/>
          <p:cNvSpPr/>
          <p:nvPr/>
        </p:nvSpPr>
        <p:spPr>
          <a:xfrm rot="3648756">
            <a:off x="3202896" y="4274379"/>
            <a:ext cx="1066800" cy="457200"/>
          </a:xfrm>
          <a:prstGeom prst="downArrow">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817024311"/>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19204</TotalTime>
  <Words>1495</Words>
  <Application>Microsoft Office PowerPoint</Application>
  <PresentationFormat>On-screen Show (4:3)</PresentationFormat>
  <Paragraphs>574</Paragraphs>
  <Slides>31</Slides>
  <Notes>4</Notes>
  <HiddenSlides>0</HiddenSlides>
  <MMClips>0</MMClips>
  <ScaleCrop>false</ScaleCrop>
  <HeadingPairs>
    <vt:vector size="4" baseType="variant">
      <vt:variant>
        <vt:lpstr>Theme</vt:lpstr>
      </vt:variant>
      <vt:variant>
        <vt:i4>1</vt:i4>
      </vt:variant>
      <vt:variant>
        <vt:lpstr>Slide Titles</vt:lpstr>
      </vt:variant>
      <vt:variant>
        <vt:i4>31</vt:i4>
      </vt:variant>
    </vt:vector>
  </HeadingPairs>
  <TitlesOfParts>
    <vt:vector size="32" baseType="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Marshfield Clinic</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Guo, Shicheng</dc:creator>
  <cp:lastModifiedBy>Guo, Shicheng</cp:lastModifiedBy>
  <cp:revision>130</cp:revision>
  <cp:lastPrinted>2017-12-15T02:33:12Z</cp:lastPrinted>
  <dcterms:created xsi:type="dcterms:W3CDTF">2017-12-14T23:13:57Z</dcterms:created>
  <dcterms:modified xsi:type="dcterms:W3CDTF">2018-02-08T04:14:35Z</dcterms:modified>
</cp:coreProperties>
</file>